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519" r:id="rId1"/>
  </p:sldMasterIdLst>
  <p:notesMasterIdLst>
    <p:notesMasterId r:id="rId54"/>
  </p:notesMasterIdLst>
  <p:sldIdLst>
    <p:sldId id="256" r:id="rId2"/>
    <p:sldId id="260" r:id="rId3"/>
    <p:sldId id="315" r:id="rId4"/>
    <p:sldId id="299" r:id="rId5"/>
    <p:sldId id="300" r:id="rId6"/>
    <p:sldId id="301" r:id="rId7"/>
    <p:sldId id="332" r:id="rId8"/>
    <p:sldId id="333" r:id="rId9"/>
    <p:sldId id="302" r:id="rId10"/>
    <p:sldId id="304" r:id="rId11"/>
    <p:sldId id="305" r:id="rId12"/>
    <p:sldId id="306" r:id="rId13"/>
    <p:sldId id="257" r:id="rId14"/>
    <p:sldId id="308" r:id="rId15"/>
    <p:sldId id="297" r:id="rId16"/>
    <p:sldId id="259" r:id="rId17"/>
    <p:sldId id="296" r:id="rId18"/>
    <p:sldId id="317" r:id="rId19"/>
    <p:sldId id="316" r:id="rId20"/>
    <p:sldId id="312" r:id="rId21"/>
    <p:sldId id="313" r:id="rId22"/>
    <p:sldId id="334" r:id="rId23"/>
    <p:sldId id="331" r:id="rId24"/>
    <p:sldId id="327" r:id="rId25"/>
    <p:sldId id="328" r:id="rId26"/>
    <p:sldId id="329" r:id="rId27"/>
    <p:sldId id="330" r:id="rId28"/>
    <p:sldId id="263" r:id="rId29"/>
    <p:sldId id="268" r:id="rId30"/>
    <p:sldId id="264" r:id="rId31"/>
    <p:sldId id="269" r:id="rId32"/>
    <p:sldId id="275" r:id="rId33"/>
    <p:sldId id="276" r:id="rId34"/>
    <p:sldId id="266" r:id="rId35"/>
    <p:sldId id="309" r:id="rId36"/>
    <p:sldId id="278" r:id="rId37"/>
    <p:sldId id="280" r:id="rId38"/>
    <p:sldId id="289" r:id="rId39"/>
    <p:sldId id="324" r:id="rId40"/>
    <p:sldId id="286" r:id="rId41"/>
    <p:sldId id="290" r:id="rId42"/>
    <p:sldId id="287" r:id="rId43"/>
    <p:sldId id="291" r:id="rId44"/>
    <p:sldId id="310" r:id="rId45"/>
    <p:sldId id="322" r:id="rId46"/>
    <p:sldId id="288" r:id="rId47"/>
    <p:sldId id="294" r:id="rId48"/>
    <p:sldId id="295" r:id="rId49"/>
    <p:sldId id="311" r:id="rId50"/>
    <p:sldId id="325" r:id="rId51"/>
    <p:sldId id="323" r:id="rId52"/>
    <p:sldId id="326" r:id="rId5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35F2D2A-B2D8-4FC2-9FDC-0472514F99A7}">
          <p14:sldIdLst>
            <p14:sldId id="256"/>
            <p14:sldId id="260"/>
            <p14:sldId id="315"/>
            <p14:sldId id="299"/>
            <p14:sldId id="300"/>
            <p14:sldId id="301"/>
            <p14:sldId id="332"/>
            <p14:sldId id="333"/>
            <p14:sldId id="302"/>
            <p14:sldId id="304"/>
            <p14:sldId id="305"/>
            <p14:sldId id="306"/>
            <p14:sldId id="257"/>
            <p14:sldId id="308"/>
            <p14:sldId id="297"/>
            <p14:sldId id="259"/>
            <p14:sldId id="296"/>
            <p14:sldId id="317"/>
            <p14:sldId id="316"/>
            <p14:sldId id="312"/>
            <p14:sldId id="313"/>
            <p14:sldId id="334"/>
            <p14:sldId id="331"/>
            <p14:sldId id="327"/>
            <p14:sldId id="328"/>
            <p14:sldId id="329"/>
            <p14:sldId id="330"/>
            <p14:sldId id="263"/>
            <p14:sldId id="268"/>
            <p14:sldId id="264"/>
            <p14:sldId id="269"/>
            <p14:sldId id="275"/>
            <p14:sldId id="276"/>
            <p14:sldId id="266"/>
            <p14:sldId id="309"/>
            <p14:sldId id="278"/>
            <p14:sldId id="280"/>
            <p14:sldId id="289"/>
            <p14:sldId id="324"/>
            <p14:sldId id="286"/>
            <p14:sldId id="290"/>
            <p14:sldId id="287"/>
            <p14:sldId id="291"/>
            <p14:sldId id="310"/>
            <p14:sldId id="322"/>
            <p14:sldId id="288"/>
            <p14:sldId id="294"/>
            <p14:sldId id="295"/>
            <p14:sldId id="311"/>
            <p14:sldId id="325"/>
            <p14:sldId id="323"/>
            <p14:sldId id="326"/>
          </p14:sldIdLst>
        </p14:section>
        <p14:section name="Untitled Section" id="{5F6530EE-9DB9-470C-B7C9-5D55FD5162BD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35" autoAdjust="0"/>
    <p:restoredTop sz="79885" autoAdjust="0"/>
  </p:normalViewPr>
  <p:slideViewPr>
    <p:cSldViewPr snapToGrid="0">
      <p:cViewPr>
        <p:scale>
          <a:sx n="125" d="100"/>
          <a:sy n="125" d="100"/>
        </p:scale>
        <p:origin x="-24" y="-2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notesViewPr>
    <p:cSldViewPr snapToGrid="0">
      <p:cViewPr varScale="1">
        <p:scale>
          <a:sx n="77" d="100"/>
          <a:sy n="77" d="100"/>
        </p:scale>
        <p:origin x="217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71421C-15E5-4D18-A258-B8C1A1872199}" type="datetimeFigureOut">
              <a:rPr lang="en-US" smtClean="0"/>
              <a:t>5/12/2018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979F3B-129C-4D28-BB0D-787D89219F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67658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979F3B-129C-4D28-BB0D-787D89219F2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5213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solidFill>
                  <a:schemeClr val="tx1"/>
                </a:solidFill>
              </a:rPr>
              <a:t>The model does not learn the classification categories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979F3B-129C-4D28-BB0D-787D89219F2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5089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979F3B-129C-4D28-BB0D-787D89219F2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4678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: The energy and the loss can be made zero by simply making </a:t>
            </a:r>
            <a:r>
              <a:rPr lang="en-US" dirty="0" err="1" smtClean="0"/>
              <a:t>Gw</a:t>
            </a:r>
            <a:r>
              <a:rPr lang="en-US" dirty="0" smtClean="0"/>
              <a:t>(x1) a </a:t>
            </a:r>
            <a:r>
              <a:rPr lang="en-US" b="1" dirty="0" smtClean="0"/>
              <a:t>constant function</a:t>
            </a:r>
            <a:r>
              <a:rPr lang="en-US" dirty="0" smtClean="0"/>
              <a:t>. Therefore our loss function needs a contrastive term to ensure not only that the energy for a pair of inputs from the same category is low, but also that the energy for a pair from different categories is large. This problem does not occur with properly normalized probabilistic models because making the probability of a particular pair high automatically makes the probability of other pairs low.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979F3B-129C-4D28-BB0D-787D89219F2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3547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Siamese Neural Networks </a:t>
            </a:r>
            <a:br>
              <a:rPr lang="en-US" dirty="0" smtClean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US" dirty="0" smtClean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One-shot Image </a:t>
            </a:r>
            <a:r>
              <a:rPr lang="en-US" dirty="0" smtClean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Recognition</a:t>
            </a:r>
          </a:p>
          <a:p>
            <a:r>
              <a:rPr lang="en-US" dirty="0" smtClean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 is a logistic function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979F3B-129C-4D28-BB0D-787D89219F2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930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smtClean="0">
                <a:solidFill>
                  <a:srgbClr val="0070C0"/>
                </a:solidFill>
              </a:rPr>
              <a:t>Euclidian Loss</a:t>
            </a:r>
          </a:p>
          <a:p>
            <a:endParaRPr lang="en-US" sz="1200" dirty="0" smtClean="0"/>
          </a:p>
          <a:p>
            <a:r>
              <a:rPr lang="en-US" sz="1200" dirty="0" smtClean="0"/>
              <a:t>Bell, S. and </a:t>
            </a:r>
            <a:r>
              <a:rPr lang="en-US" sz="1200" dirty="0" err="1" smtClean="0"/>
              <a:t>Bala</a:t>
            </a:r>
            <a:r>
              <a:rPr lang="en-US" sz="1200" dirty="0" smtClean="0"/>
              <a:t>, K., 2015. Learning visual similarity for product design with convolutional neural networks. </a:t>
            </a:r>
            <a:r>
              <a:rPr lang="en-US" sz="1200" i="1" dirty="0" smtClean="0"/>
              <a:t>ACM Transactions on Graphics (TOG)</a:t>
            </a:r>
            <a:r>
              <a:rPr lang="en-US" sz="1200" dirty="0" smtClean="0"/>
              <a:t>, </a:t>
            </a:r>
            <a:r>
              <a:rPr lang="en-US" sz="1200" i="1" dirty="0" smtClean="0"/>
              <a:t>34</a:t>
            </a:r>
            <a:r>
              <a:rPr lang="en-US" sz="1200" dirty="0" smtClean="0"/>
              <a:t>(4), p.98.</a:t>
            </a: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979F3B-129C-4D28-BB0D-787D89219F2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8344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smtClean="0"/>
              <a:t>Bell, S. and </a:t>
            </a:r>
            <a:r>
              <a:rPr lang="en-US" sz="1200" dirty="0" err="1" smtClean="0"/>
              <a:t>Bala</a:t>
            </a:r>
            <a:r>
              <a:rPr lang="en-US" sz="1200" dirty="0" smtClean="0"/>
              <a:t>, K., 2015. Learning visual similarity for product design with convolutional neural networks. </a:t>
            </a:r>
            <a:r>
              <a:rPr lang="en-US" sz="1200" i="1" dirty="0" smtClean="0"/>
              <a:t>ACM Transactions on Graphics (TOG)</a:t>
            </a:r>
            <a:r>
              <a:rPr lang="en-US" sz="1200" dirty="0" smtClean="0"/>
              <a:t>, </a:t>
            </a:r>
            <a:r>
              <a:rPr lang="en-US" sz="1200" i="1" dirty="0" smtClean="0"/>
              <a:t>34</a:t>
            </a:r>
            <a:r>
              <a:rPr lang="en-US" sz="1200" dirty="0" smtClean="0"/>
              <a:t>(4), p.98.</a:t>
            </a: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979F3B-129C-4D28-BB0D-787D89219F2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0087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smtClean="0"/>
              <a:t>Bell, S. and </a:t>
            </a:r>
            <a:r>
              <a:rPr lang="en-US" sz="1200" dirty="0" err="1" smtClean="0"/>
              <a:t>Bala</a:t>
            </a:r>
            <a:r>
              <a:rPr lang="en-US" sz="1200" dirty="0" smtClean="0"/>
              <a:t>, K., 2015. Learning visual similarity for product design with convolutional neural networks. </a:t>
            </a:r>
            <a:r>
              <a:rPr lang="en-US" sz="1200" i="1" dirty="0" smtClean="0"/>
              <a:t>ACM Transactions on Graphics (TOG)</a:t>
            </a:r>
            <a:r>
              <a:rPr lang="en-US" sz="1200" dirty="0" smtClean="0"/>
              <a:t>, </a:t>
            </a:r>
            <a:r>
              <a:rPr lang="en-US" sz="1200" i="1" dirty="0" smtClean="0"/>
              <a:t>34</a:t>
            </a:r>
            <a:r>
              <a:rPr lang="en-US" sz="1200" dirty="0" smtClean="0"/>
              <a:t>(4), p.98.</a:t>
            </a: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979F3B-129C-4D28-BB0D-787D89219F2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1382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979F3B-129C-4D28-BB0D-787D89219F2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9747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979F3B-129C-4D28-BB0D-787D89219F2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122208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smtClean="0">
                <a:solidFill>
                  <a:schemeClr val="tx1"/>
                </a:solidFill>
              </a:rPr>
              <a:t>20-way one-shot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classification task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979F3B-129C-4D28-BB0D-787D89219F2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2124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979F3B-129C-4D28-BB0D-787D89219F2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29268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979F3B-129C-4D28-BB0D-787D89219F2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44018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*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979F3B-129C-4D28-BB0D-787D89219F26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56313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979F3B-129C-4D28-BB0D-787D89219F26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48271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200" dirty="0" smtClean="0"/>
              <a:t>(h) 3D Alignment </a:t>
            </a:r>
            <a:r>
              <a:rPr lang="en-US" sz="1200" dirty="0" smtClean="0">
                <a:solidFill>
                  <a:schemeClr val="tx1"/>
                </a:solidFill>
              </a:rPr>
              <a:t>- </a:t>
            </a:r>
            <a:r>
              <a:rPr lang="en-US" sz="1200" dirty="0" smtClean="0"/>
              <a:t>A new view generated by the 3D model (not used in </a:t>
            </a:r>
            <a:r>
              <a:rPr lang="en-US" sz="1200" dirty="0" err="1" smtClean="0"/>
              <a:t>DeepFace</a:t>
            </a:r>
            <a:r>
              <a:rPr lang="en-US" sz="1200" dirty="0" smtClean="0"/>
              <a:t>). 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979F3B-129C-4D28-BB0D-787D89219F26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33726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They use locally connected layers for the next three layers. This is like a convolutional layer but with each part of the image learning a different filter bank, which makes sense because the face has been normalized and the filters relevant for one part of the face probably is not for another.</a:t>
            </a:r>
          </a:p>
          <a:p>
            <a:endParaRPr lang="en-US" dirty="0" smtClean="0"/>
          </a:p>
          <a:p>
            <a:r>
              <a:rPr lang="en-US" dirty="0" smtClean="0"/>
              <a:t>Areas between the eyes and the eyebrows exhibit very different appearance and have much higher discrimination ability compared to areas between the nose and the mouth.</a:t>
            </a:r>
          </a:p>
          <a:p>
            <a:r>
              <a:rPr lang="en-US" dirty="0" smtClean="0"/>
              <a:t>The use</a:t>
            </a:r>
          </a:p>
          <a:p>
            <a:r>
              <a:rPr lang="en-US" dirty="0" smtClean="0"/>
              <a:t>of local layers does not affect the computational burden of</a:t>
            </a:r>
          </a:p>
          <a:p>
            <a:r>
              <a:rPr lang="en-US" dirty="0" smtClean="0"/>
              <a:t>feature extraction, but does affect the number of parameters</a:t>
            </a:r>
          </a:p>
          <a:p>
            <a:r>
              <a:rPr lang="en-US" dirty="0" smtClean="0"/>
              <a:t>subject to training. Only because we have a large labeled</a:t>
            </a:r>
          </a:p>
          <a:p>
            <a:r>
              <a:rPr lang="en-US" dirty="0" smtClean="0"/>
              <a:t>dataset, we can afford three large locally connected layers.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979F3B-129C-4D28-BB0D-787D89219F26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41736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Backup after slide “The training process” – </a:t>
            </a:r>
            <a:r>
              <a:rPr lang="en-US" dirty="0" err="1" smtClean="0"/>
              <a:t>Deepface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979F3B-129C-4D28-BB0D-787D89219F26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60777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Let these vectors be f1 (image 1) and f2 (image 2). The methods are then:</a:t>
            </a:r>
          </a:p>
          <a:p>
            <a:pPr marL="987552" lvl="1" indent="-457200">
              <a:buFont typeface="+mj-lt"/>
              <a:buAutoNum type="arabicPeriod"/>
            </a:pPr>
            <a:r>
              <a:rPr lang="en-US" i="0" dirty="0" smtClean="0">
                <a:solidFill>
                  <a:schemeClr val="tx1"/>
                </a:solidFill>
              </a:rPr>
              <a:t>Inner product between f1 and f2. The classification (same person/not same person) is then done by a simple threshold.</a:t>
            </a:r>
          </a:p>
          <a:p>
            <a:pPr marL="987552" lvl="1" indent="-457200">
              <a:buFont typeface="+mj-lt"/>
              <a:buAutoNum type="arabicPeriod"/>
            </a:pPr>
            <a:r>
              <a:rPr lang="en-US" i="0" dirty="0" smtClean="0">
                <a:solidFill>
                  <a:schemeClr val="tx1"/>
                </a:solidFill>
              </a:rPr>
              <a:t>Weighted X^2 (chi-squared) distance. Equation, per vector component i: </a:t>
            </a:r>
            <a:r>
              <a:rPr lang="en-US" i="0" dirty="0" err="1" smtClean="0">
                <a:solidFill>
                  <a:schemeClr val="tx1"/>
                </a:solidFill>
              </a:rPr>
              <a:t>weight_i</a:t>
            </a:r>
            <a:r>
              <a:rPr lang="en-US" i="0" dirty="0" smtClean="0">
                <a:solidFill>
                  <a:schemeClr val="tx1"/>
                </a:solidFill>
              </a:rPr>
              <a:t> (f1[</a:t>
            </a:r>
            <a:r>
              <a:rPr lang="en-US" i="0" dirty="0" err="1" smtClean="0">
                <a:solidFill>
                  <a:schemeClr val="tx1"/>
                </a:solidFill>
              </a:rPr>
              <a:t>i</a:t>
            </a:r>
            <a:r>
              <a:rPr lang="en-US" i="0" dirty="0" smtClean="0">
                <a:solidFill>
                  <a:schemeClr val="tx1"/>
                </a:solidFill>
              </a:rPr>
              <a:t>] - f2[</a:t>
            </a:r>
            <a:r>
              <a:rPr lang="en-US" i="0" dirty="0" err="1" smtClean="0">
                <a:solidFill>
                  <a:schemeClr val="tx1"/>
                </a:solidFill>
              </a:rPr>
              <a:t>i</a:t>
            </a:r>
            <a:r>
              <a:rPr lang="en-US" i="0" dirty="0" smtClean="0">
                <a:solidFill>
                  <a:schemeClr val="tx1"/>
                </a:solidFill>
              </a:rPr>
              <a:t>])^2 / (f1[</a:t>
            </a:r>
            <a:r>
              <a:rPr lang="en-US" i="0" dirty="0" err="1" smtClean="0">
                <a:solidFill>
                  <a:schemeClr val="tx1"/>
                </a:solidFill>
              </a:rPr>
              <a:t>i</a:t>
            </a:r>
            <a:r>
              <a:rPr lang="en-US" i="0" dirty="0" smtClean="0">
                <a:solidFill>
                  <a:schemeClr val="tx1"/>
                </a:solidFill>
              </a:rPr>
              <a:t>] + f2[</a:t>
            </a:r>
            <a:r>
              <a:rPr lang="en-US" i="0" dirty="0" err="1" smtClean="0">
                <a:solidFill>
                  <a:schemeClr val="tx1"/>
                </a:solidFill>
              </a:rPr>
              <a:t>i</a:t>
            </a:r>
            <a:r>
              <a:rPr lang="en-US" i="0" dirty="0" smtClean="0">
                <a:solidFill>
                  <a:schemeClr val="tx1"/>
                </a:solidFill>
              </a:rPr>
              <a:t>]). The vector is then fed into an SVM.</a:t>
            </a:r>
          </a:p>
          <a:p>
            <a:pPr marL="987552" lvl="1" indent="-457200">
              <a:buFont typeface="+mj-lt"/>
              <a:buAutoNum type="arabicPeriod"/>
            </a:pPr>
            <a:r>
              <a:rPr lang="en-US" i="0" dirty="0" smtClean="0">
                <a:solidFill>
                  <a:schemeClr val="tx1"/>
                </a:solidFill>
              </a:rPr>
              <a:t>Siamese network. Means here simply that the absolute distance between f1 and f2 is calculated (|f1-f2|), each component is weighted by a learned weight and then the sum of the components is calculated. If the result is above a threshold, the faces are considered to show the same person.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979F3B-129C-4D28-BB0D-787D89219F26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82918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YTF</a:t>
            </a:r>
            <a:r>
              <a:rPr lang="en-US" baseline="0" dirty="0" smtClean="0">
                <a:solidFill>
                  <a:schemeClr val="tx1"/>
                </a:solidFill>
              </a:rPr>
              <a:t> : </a:t>
            </a:r>
            <a:r>
              <a:rPr lang="en-US" dirty="0" smtClean="0"/>
              <a:t>We employ the </a:t>
            </a:r>
            <a:r>
              <a:rPr lang="en-US" dirty="0" err="1" smtClean="0"/>
              <a:t>DeepFace</a:t>
            </a:r>
            <a:r>
              <a:rPr lang="en-US" dirty="0" smtClean="0"/>
              <a:t>-single representation directly by creating, for every pair of training videos, 50 pairs of frames, one from each video, and label these as same or not-same in accordance with the video training pair. Then a weighted χ 2 model is learned as in Sec. 4.1. Given a test-pair, we sample 100 random pairs of frames, one from each video, and use the mean value of the learned weighed similarity. The comparison with recent methods is shown in Table 4 and Fig. 4. We report an accuracy of 91.4% which reduces the error of the previous best methods by more than 50%. Note that there are about 100 wrong labels for video pairs, recently updated to the YTF webpage. After these are corrected, </a:t>
            </a:r>
            <a:r>
              <a:rPr lang="en-US" dirty="0" err="1" smtClean="0"/>
              <a:t>DeepFace</a:t>
            </a:r>
            <a:r>
              <a:rPr lang="en-US" dirty="0" smtClean="0"/>
              <a:t>-single actually reaches 92.5%. This experiment verifies again that the </a:t>
            </a:r>
            <a:r>
              <a:rPr lang="en-US" dirty="0" err="1" smtClean="0"/>
              <a:t>DeepFace</a:t>
            </a:r>
            <a:r>
              <a:rPr lang="en-US" dirty="0" smtClean="0"/>
              <a:t> method easily generalizes to a new target domain.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979F3B-129C-4D28-BB0D-787D89219F26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58410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where N is a possible set of all triplets in the dataset; f (x) - embedding, that translates image x into Euclidean space; x a j - ”anchor” image; x p j - ”positive” image, which should be close to an anchor image; x n j - ”negative” image; γ - margin between positive and negative images.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979F3B-129C-4D28-BB0D-787D89219F26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91298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α is a margin that is enforced between positive and negative pairs. Superscript a, p, n denote the anchor, positive and negative, respectively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979F3B-129C-4D28-BB0D-787D89219F26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5348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979F3B-129C-4D28-BB0D-787D89219F2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94636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α is a margin that is enforced between positive and negative pairs. Superscript a, p, n denote the anchor, positive and negative, respectively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979F3B-129C-4D28-BB0D-787D89219F26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05457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979F3B-129C-4D28-BB0D-787D89219F26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20388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979F3B-129C-4D28-BB0D-787D89219F26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62912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979F3B-129C-4D28-BB0D-787D89219F26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87142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979F3B-129C-4D28-BB0D-787D89219F26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89046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979F3B-129C-4D28-BB0D-787D89219F26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84019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979F3B-129C-4D28-BB0D-787D89219F26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711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979F3B-129C-4D28-BB0D-787D89219F2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2542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979F3B-129C-4D28-BB0D-787D89219F2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1240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https://hackernoon.com/latent-space-visualization-deep-learning-bits-2-bd09a46920df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979F3B-129C-4D28-BB0D-787D89219F2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3916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 smtClean="0"/>
              <a:t>שיטות</a:t>
            </a:r>
            <a:r>
              <a:rPr lang="he-IL" baseline="0" dirty="0" smtClean="0"/>
              <a:t> ישנות נוספות:</a:t>
            </a:r>
          </a:p>
          <a:p>
            <a:pPr marL="228600" indent="-228600" algn="r" rtl="1">
              <a:buAutoNum type="arabicPeriod"/>
            </a:pPr>
            <a:r>
              <a:rPr lang="he-IL" baseline="0" dirty="0" smtClean="0"/>
              <a:t>הפיכת תמונה להיסטוגרמה של צבעים</a:t>
            </a:r>
          </a:p>
          <a:p>
            <a:pPr marL="228600" indent="-228600" algn="r" rtl="1">
              <a:buAutoNum type="arabicPeriod"/>
            </a:pPr>
            <a:r>
              <a:rPr lang="he-IL" baseline="0" dirty="0" smtClean="0"/>
              <a:t>שימוש ב</a:t>
            </a:r>
            <a:r>
              <a:rPr lang="en-US" baseline="0" dirty="0" smtClean="0"/>
              <a:t>L</a:t>
            </a:r>
            <a:r>
              <a:rPr lang="he-IL" baseline="0" dirty="0" smtClean="0"/>
              <a:t>1</a:t>
            </a:r>
          </a:p>
          <a:p>
            <a:pPr marL="228600" indent="-228600" algn="r" rtl="1">
              <a:buAutoNum type="arabicPeriod"/>
            </a:pPr>
            <a:endParaRPr lang="he-IL" baseline="0" dirty="0" smtClean="0"/>
          </a:p>
          <a:p>
            <a:pPr marL="0" indent="0" algn="r" rtl="1">
              <a:buNone/>
            </a:pPr>
            <a:r>
              <a:rPr lang="he-IL" baseline="0" dirty="0" smtClean="0"/>
              <a:t>הבעיה בשימוש בשיטות הישנות היא שמראש אנחנו קובעים מהו ה</a:t>
            </a:r>
            <a:r>
              <a:rPr lang="en-US" baseline="0" dirty="0" smtClean="0"/>
              <a:t>embedding</a:t>
            </a:r>
            <a:r>
              <a:rPr lang="he-IL" baseline="0" dirty="0" smtClean="0"/>
              <a:t> ומהי פונקציית המרחק. לא תמיד יש התאמה בין המטרה שלנו (זיהוי תמונה) לבין הדרך הזו. למשל זיהוי אותו עצם על רקע שונה לגמרי / היפוך של התמונה יניב היסטוגרמה שונה לחלוטין.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979F3B-129C-4D28-BB0D-787D89219F2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1082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https://hackernoonhttps://www.youtube.com/watch?v=azXCzI57Yfc.com/latent-space-visualization-deep-learning-bits-2-bd09a46920df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979F3B-129C-4D28-BB0D-787D89219F2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9961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 smtClean="0"/>
              <a:t>נבצע</a:t>
            </a:r>
            <a:r>
              <a:rPr lang="he-IL" baseline="0" dirty="0" smtClean="0"/>
              <a:t> את האמבדינג ובחירת המטריקה יחד, כחלק מ </a:t>
            </a:r>
            <a:r>
              <a:rPr lang="en-US" baseline="0" dirty="0" smtClean="0"/>
              <a:t>CNN</a:t>
            </a:r>
            <a:endParaRPr lang="he-IL" baseline="0" dirty="0" smtClean="0"/>
          </a:p>
          <a:p>
            <a:pPr algn="r" rtl="1"/>
            <a:r>
              <a:rPr lang="he-IL" baseline="0" dirty="0" smtClean="0"/>
              <a:t>בניגוד לשיטות הישנות כמו היסטוגרמה של צבעים ומרחק אוקלידי.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979F3B-129C-4D28-BB0D-787D89219F2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2201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B1B8C0C8-8ACC-45C2-A998-8E32B4A48528}" type="datetimeFigureOut">
              <a:rPr lang="en-US" smtClean="0"/>
              <a:t>5/12/2018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12B87FBB-CE92-4170-B3BA-EC9886423F62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393406188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8C0C8-8ACC-45C2-A998-8E32B4A48528}" type="datetimeFigureOut">
              <a:rPr lang="en-US" smtClean="0"/>
              <a:t>5/12/2018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B87FBB-CE92-4170-B3BA-EC9886423F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0338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8C0C8-8ACC-45C2-A998-8E32B4A48528}" type="datetimeFigureOut">
              <a:rPr lang="en-US" smtClean="0"/>
              <a:t>5/12/2018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B87FBB-CE92-4170-B3BA-EC9886423F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7465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8C0C8-8ACC-45C2-A998-8E32B4A48528}" type="datetimeFigureOut">
              <a:rPr lang="en-US" smtClean="0"/>
              <a:t>5/12/2018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B87FBB-CE92-4170-B3BA-EC9886423F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5243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1B8C0C8-8ACC-45C2-A998-8E32B4A48528}" type="datetimeFigureOut">
              <a:rPr lang="en-US" smtClean="0"/>
              <a:t>5/12/2018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2B87FBB-CE92-4170-B3BA-EC9886423F6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5417761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8C0C8-8ACC-45C2-A998-8E32B4A48528}" type="datetimeFigureOut">
              <a:rPr lang="en-US" smtClean="0"/>
              <a:t>5/12/2018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B87FBB-CE92-4170-B3BA-EC9886423F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2109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8C0C8-8ACC-45C2-A998-8E32B4A48528}" type="datetimeFigureOut">
              <a:rPr lang="en-US" smtClean="0"/>
              <a:t>5/12/2018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B87FBB-CE92-4170-B3BA-EC9886423F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01126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8C0C8-8ACC-45C2-A998-8E32B4A48528}" type="datetimeFigureOut">
              <a:rPr lang="en-US" smtClean="0"/>
              <a:t>5/12/2018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B87FBB-CE92-4170-B3BA-EC9886423F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19184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8C0C8-8ACC-45C2-A998-8E32B4A48528}" type="datetimeFigureOut">
              <a:rPr lang="en-US" smtClean="0"/>
              <a:t>5/12/2018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B87FBB-CE92-4170-B3BA-EC9886423F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56147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1B8C0C8-8ACC-45C2-A998-8E32B4A48528}" type="datetimeFigureOut">
              <a:rPr lang="en-US" smtClean="0"/>
              <a:t>5/12/2018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2B87FBB-CE92-4170-B3BA-EC9886423F6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70635370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1B8C0C8-8ACC-45C2-A998-8E32B4A48528}" type="datetimeFigureOut">
              <a:rPr lang="en-US" smtClean="0"/>
              <a:t>5/12/2018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2B87FBB-CE92-4170-B3BA-EC9886423F6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699164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B1B8C0C8-8ACC-45C2-A998-8E32B4A48528}" type="datetimeFigureOut">
              <a:rPr lang="en-US" smtClean="0"/>
              <a:t>5/12/2018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12B87FBB-CE92-4170-B3BA-EC9886423F6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914001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20" r:id="rId1"/>
    <p:sldLayoutId id="2147484521" r:id="rId2"/>
    <p:sldLayoutId id="2147484522" r:id="rId3"/>
    <p:sldLayoutId id="2147484523" r:id="rId4"/>
    <p:sldLayoutId id="2147484524" r:id="rId5"/>
    <p:sldLayoutId id="2147484525" r:id="rId6"/>
    <p:sldLayoutId id="2147484526" r:id="rId7"/>
    <p:sldLayoutId id="2147484527" r:id="rId8"/>
    <p:sldLayoutId id="2147484528" r:id="rId9"/>
    <p:sldLayoutId id="2147484529" r:id="rId10"/>
    <p:sldLayoutId id="2147484530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4" Type="http://schemas.openxmlformats.org/officeDocument/2006/relationships/image" Target="../media/image25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4" Type="http://schemas.openxmlformats.org/officeDocument/2006/relationships/image" Target="../media/image25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hyperlink" Target="http://yann.lecun.com/exdb/publis/pdf/lecun-06.pdf" TargetMode="External"/><Relationship Id="rId13" Type="http://schemas.openxmlformats.org/officeDocument/2006/relationships/hyperlink" Target="https://arxiv.org/pdf/1412.6622.pdf" TargetMode="External"/><Relationship Id="rId3" Type="http://schemas.openxmlformats.org/officeDocument/2006/relationships/hyperlink" Target="http://yann.lecun.com/exdb/publis/pdf/chopra-05.pdf" TargetMode="External"/><Relationship Id="rId7" Type="http://schemas.openxmlformats.org/officeDocument/2006/relationships/hyperlink" Target="https://www.cs.cmu.edu/~rsalakhu/papers/oneshot1.pdf" TargetMode="External"/><Relationship Id="rId12" Type="http://schemas.openxmlformats.org/officeDocument/2006/relationships/hyperlink" Target="https://mindmodeling.org/cogsci2016/papers/0050/paper0050.pdf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pdf/1503.03832v3.pdf" TargetMode="External"/><Relationship Id="rId11" Type="http://schemas.openxmlformats.org/officeDocument/2006/relationships/hyperlink" Target="https://www.cs.ox.ac.uk/people/nando.defreitas/machinelearning/lecture10.pdf" TargetMode="External"/><Relationship Id="rId5" Type="http://schemas.openxmlformats.org/officeDocument/2006/relationships/hyperlink" Target="https://research.facebook.cohttps/www.cs.toronto.edu/~ranzato/publications/taigman_cvpr14.pdf" TargetMode="External"/><Relationship Id="rId10" Type="http://schemas.openxmlformats.org/officeDocument/2006/relationships/hyperlink" Target="https://arxiv.org/pdf/1707.07336.pdf" TargetMode="External"/><Relationship Id="rId4" Type="http://schemas.openxmlformats.org/officeDocument/2006/relationships/hyperlink" Target="https://arxiv.org/pdf/1703.07737.pdf" TargetMode="External"/><Relationship Id="rId9" Type="http://schemas.openxmlformats.org/officeDocument/2006/relationships/hyperlink" Target="https://www.cs.cornell.edu/~kb/publications/SIG15ProductNet.pdf" TargetMode="External"/><Relationship Id="rId14" Type="http://schemas.openxmlformats.org/officeDocument/2006/relationships/hyperlink" Target="https://arxiv.org/pdf/1306.6709v4.pdf" TargetMode="Externa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researchgate.net/publication/222399694_Gene_expression_data_clustering_and_visualization_based_on_a_binary_hierarchical_clustering_framework?_sg=sGY7b5Qoec3F8sfT28y9gXN2ZhtpE-xwME_Wl1t-ct6L_y_vz0N93xQ52lSdoiEppsDj83Iuyg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en-US" sz="6000" dirty="0" smtClean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ONE </a:t>
            </a:r>
            <a:r>
              <a:rPr lang="en-US" sz="6000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shot learning</a:t>
            </a:r>
            <a:br>
              <a:rPr lang="en-US" sz="6000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US" sz="6000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for </a:t>
            </a:r>
            <a:r>
              <a:rPr lang="en-US" sz="6000" dirty="0" smtClean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recognition</a:t>
            </a:r>
            <a:endParaRPr lang="en-US" sz="6000" dirty="0">
              <a:solidFill>
                <a:schemeClr val="tx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5" y="4214696"/>
            <a:ext cx="6831673" cy="1086237"/>
          </a:xfrm>
        </p:spPr>
        <p:txBody>
          <a:bodyPr/>
          <a:lstStyle/>
          <a:p>
            <a:r>
              <a:rPr lang="en-US" b="1" dirty="0" smtClean="0">
                <a:latin typeface="Aharoni" panose="02010803020104030203" pitchFamily="2" charset="-79"/>
                <a:cs typeface="Aharoni" panose="02010803020104030203" pitchFamily="2" charset="-79"/>
              </a:rPr>
              <a:t>Keren Ofek</a:t>
            </a:r>
            <a:endParaRPr lang="en-US" b="1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548681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0246" y="794705"/>
            <a:ext cx="10073148" cy="14859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Linear </a:t>
            </a:r>
            <a:r>
              <a:rPr lang="en-US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Discriminant Analysis (LDA) </a:t>
            </a:r>
            <a:endParaRPr lang="en-US" dirty="0"/>
          </a:p>
        </p:txBody>
      </p:sp>
      <p:sp>
        <p:nvSpPr>
          <p:cNvPr id="29" name="Content Placeholder 2"/>
          <p:cNvSpPr>
            <a:spLocks noGrp="1"/>
          </p:cNvSpPr>
          <p:nvPr>
            <p:ph idx="1"/>
          </p:nvPr>
        </p:nvSpPr>
        <p:spPr>
          <a:xfrm>
            <a:off x="907366" y="1874104"/>
            <a:ext cx="9601200" cy="4983896"/>
          </a:xfrm>
        </p:spPr>
        <p:txBody>
          <a:bodyPr>
            <a:normAutofit/>
          </a:bodyPr>
          <a:lstStyle/>
          <a:p>
            <a:r>
              <a:rPr lang="en-US" sz="2400" dirty="0" smtClean="0">
                <a:solidFill>
                  <a:schemeClr val="tx1"/>
                </a:solidFill>
                <a:latin typeface="Franklin Gothic Book (Body)"/>
              </a:rPr>
              <a:t>LDA based upon the concept of searching for a linear combination </a:t>
            </a:r>
          </a:p>
          <a:p>
            <a:pPr marL="0" indent="0">
              <a:buNone/>
            </a:pPr>
            <a:r>
              <a:rPr lang="en-US" sz="2400" dirty="0" smtClean="0">
                <a:solidFill>
                  <a:schemeClr val="tx1"/>
                </a:solidFill>
                <a:latin typeface="Franklin Gothic Book (Body)"/>
              </a:rPr>
              <a:t>of variables 			 that best separates two classes:</a:t>
            </a:r>
          </a:p>
          <a:p>
            <a:pPr lvl="1"/>
            <a:r>
              <a:rPr lang="en-US" sz="2400" dirty="0" smtClean="0"/>
              <a:t>Minimizes variance within the class</a:t>
            </a:r>
          </a:p>
          <a:p>
            <a:pPr lvl="1"/>
            <a:r>
              <a:rPr lang="en-US" sz="2400" dirty="0" smtClean="0"/>
              <a:t>Maximizes variance between classes</a:t>
            </a:r>
          </a:p>
          <a:p>
            <a:pPr lvl="1"/>
            <a:endParaRPr lang="en-US" sz="200" dirty="0">
              <a:solidFill>
                <a:schemeClr val="tx1"/>
              </a:solidFill>
              <a:latin typeface="Franklin Gothic Book (Body)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900" dirty="0" smtClean="0">
              <a:solidFill>
                <a:schemeClr val="tx1"/>
              </a:solidFill>
              <a:latin typeface="Franklin Gothic Book (Body)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2800" dirty="0" smtClean="0">
                <a:solidFill>
                  <a:schemeClr val="tx1"/>
                </a:solidFill>
                <a:latin typeface="Franklin Gothic Book (Body)"/>
              </a:rPr>
              <a:t>   Fisher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800" dirty="0" smtClean="0">
                <a:solidFill>
                  <a:schemeClr val="tx1"/>
                </a:solidFill>
                <a:latin typeface="Franklin Gothic Book (Body)"/>
              </a:rPr>
              <a:t>   Ratio</a:t>
            </a:r>
          </a:p>
          <a:p>
            <a:pPr marL="0" indent="0">
              <a:spcBef>
                <a:spcPts val="0"/>
              </a:spcBef>
              <a:buNone/>
            </a:pPr>
            <a:endParaRPr lang="en-US" sz="2800" dirty="0">
              <a:solidFill>
                <a:schemeClr val="tx1"/>
              </a:solidFill>
              <a:latin typeface="Franklin Gothic Book (Body)"/>
            </a:endParaRPr>
          </a:p>
          <a:p>
            <a:pPr>
              <a:spcBef>
                <a:spcPts val="0"/>
              </a:spcBef>
            </a:pPr>
            <a:r>
              <a:rPr lang="en-US" sz="2800" dirty="0">
                <a:solidFill>
                  <a:schemeClr val="tx1"/>
                </a:solidFill>
                <a:latin typeface="Franklin Gothic Book (Body)"/>
              </a:rPr>
              <a:t>LDA </a:t>
            </a:r>
            <a:r>
              <a:rPr lang="en-US" sz="2800" dirty="0" smtClean="0">
                <a:solidFill>
                  <a:schemeClr val="tx1"/>
                </a:solidFill>
                <a:latin typeface="Franklin Gothic Book (Body)"/>
              </a:rPr>
              <a:t>is an example to understand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800" dirty="0" smtClean="0">
                <a:solidFill>
                  <a:schemeClr val="tx1"/>
                </a:solidFill>
                <a:latin typeface="Franklin Gothic Book (Body)"/>
              </a:rPr>
              <a:t>the motivation of embedding </a:t>
            </a:r>
            <a:endParaRPr lang="en-US" sz="2800" dirty="0">
              <a:solidFill>
                <a:schemeClr val="tx1"/>
              </a:solidFill>
              <a:latin typeface="Franklin Gothic Book (Body)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2800" dirty="0">
              <a:solidFill>
                <a:schemeClr val="tx1"/>
              </a:solidFill>
              <a:latin typeface="Franklin Gothic Book (Body)"/>
            </a:endParaRP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5086" y="2295013"/>
            <a:ext cx="1714500" cy="59055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2985" y="3716038"/>
            <a:ext cx="3465928" cy="1215326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0283" y="2885563"/>
            <a:ext cx="5219700" cy="3619500"/>
          </a:xfrm>
          <a:prstGeom prst="rect">
            <a:avLst/>
          </a:prstGeom>
        </p:spPr>
      </p:pic>
      <p:sp>
        <p:nvSpPr>
          <p:cNvPr id="34" name="Rectangle 33"/>
          <p:cNvSpPr/>
          <p:nvPr/>
        </p:nvSpPr>
        <p:spPr>
          <a:xfrm>
            <a:off x="2328783" y="4092868"/>
            <a:ext cx="3642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latin typeface="Franklin Gothic Book (Body)"/>
              </a:rPr>
              <a:t>=</a:t>
            </a:r>
            <a:endParaRPr lang="en-US" sz="2400" dirty="0"/>
          </a:p>
        </p:txBody>
      </p:sp>
      <p:sp>
        <p:nvSpPr>
          <p:cNvPr id="37" name="TextBox 36"/>
          <p:cNvSpPr txBox="1"/>
          <p:nvPr/>
        </p:nvSpPr>
        <p:spPr>
          <a:xfrm>
            <a:off x="2971800" y="6473952"/>
            <a:ext cx="91348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https://analyticsdefined.com/introduction-linear-discriminant-analysis/</a:t>
            </a:r>
          </a:p>
        </p:txBody>
      </p:sp>
    </p:spTree>
    <p:extLst>
      <p:ext uri="{BB962C8B-B14F-4D97-AF65-F5344CB8AC3E}">
        <p14:creationId xmlns:p14="http://schemas.microsoft.com/office/powerpoint/2010/main" val="4045782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2657438" y="1327886"/>
            <a:ext cx="6892339" cy="5233945"/>
            <a:chOff x="2666582" y="1483334"/>
            <a:chExt cx="6892339" cy="5233945"/>
          </a:xfrm>
        </p:grpSpPr>
        <p:pic>
          <p:nvPicPr>
            <p:cNvPr id="20" name="Picture 6" descr="×ª××¦××ª ×ª××× × ×¢×××¨ âªLDA fisherâ¬â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66582" y="1483334"/>
              <a:ext cx="6892339" cy="52339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Freeform 3"/>
            <p:cNvSpPr/>
            <p:nvPr/>
          </p:nvSpPr>
          <p:spPr>
            <a:xfrm>
              <a:off x="3642650" y="3868615"/>
              <a:ext cx="2125104" cy="2194560"/>
            </a:xfrm>
            <a:custGeom>
              <a:avLst/>
              <a:gdLst>
                <a:gd name="connsiteX0" fmla="*/ 197830 w 2125104"/>
                <a:gd name="connsiteY0" fmla="*/ 14068 h 2194560"/>
                <a:gd name="connsiteX1" fmla="*/ 254101 w 2125104"/>
                <a:gd name="connsiteY1" fmla="*/ 84407 h 2194560"/>
                <a:gd name="connsiteX2" fmla="*/ 310372 w 2125104"/>
                <a:gd name="connsiteY2" fmla="*/ 154745 h 2194560"/>
                <a:gd name="connsiteX3" fmla="*/ 324439 w 2125104"/>
                <a:gd name="connsiteY3" fmla="*/ 196948 h 2194560"/>
                <a:gd name="connsiteX4" fmla="*/ 366642 w 2125104"/>
                <a:gd name="connsiteY4" fmla="*/ 211016 h 2194560"/>
                <a:gd name="connsiteX5" fmla="*/ 394778 w 2125104"/>
                <a:gd name="connsiteY5" fmla="*/ 239151 h 2194560"/>
                <a:gd name="connsiteX6" fmla="*/ 479184 w 2125104"/>
                <a:gd name="connsiteY6" fmla="*/ 365760 h 2194560"/>
                <a:gd name="connsiteX7" fmla="*/ 563590 w 2125104"/>
                <a:gd name="connsiteY7" fmla="*/ 422031 h 2194560"/>
                <a:gd name="connsiteX8" fmla="*/ 605793 w 2125104"/>
                <a:gd name="connsiteY8" fmla="*/ 450167 h 2194560"/>
                <a:gd name="connsiteX9" fmla="*/ 718335 w 2125104"/>
                <a:gd name="connsiteY9" fmla="*/ 548640 h 2194560"/>
                <a:gd name="connsiteX10" fmla="*/ 788673 w 2125104"/>
                <a:gd name="connsiteY10" fmla="*/ 604911 h 2194560"/>
                <a:gd name="connsiteX11" fmla="*/ 844944 w 2125104"/>
                <a:gd name="connsiteY11" fmla="*/ 689317 h 2194560"/>
                <a:gd name="connsiteX12" fmla="*/ 859012 w 2125104"/>
                <a:gd name="connsiteY12" fmla="*/ 731520 h 2194560"/>
                <a:gd name="connsiteX13" fmla="*/ 929350 w 2125104"/>
                <a:gd name="connsiteY13" fmla="*/ 801859 h 2194560"/>
                <a:gd name="connsiteX14" fmla="*/ 985621 w 2125104"/>
                <a:gd name="connsiteY14" fmla="*/ 872197 h 2194560"/>
                <a:gd name="connsiteX15" fmla="*/ 1027824 w 2125104"/>
                <a:gd name="connsiteY15" fmla="*/ 942536 h 2194560"/>
                <a:gd name="connsiteX16" fmla="*/ 1070027 w 2125104"/>
                <a:gd name="connsiteY16" fmla="*/ 998807 h 2194560"/>
                <a:gd name="connsiteX17" fmla="*/ 1112230 w 2125104"/>
                <a:gd name="connsiteY17" fmla="*/ 1026942 h 2194560"/>
                <a:gd name="connsiteX18" fmla="*/ 1154433 w 2125104"/>
                <a:gd name="connsiteY18" fmla="*/ 1069145 h 2194560"/>
                <a:gd name="connsiteX19" fmla="*/ 1196636 w 2125104"/>
                <a:gd name="connsiteY19" fmla="*/ 1083213 h 2194560"/>
                <a:gd name="connsiteX20" fmla="*/ 1281042 w 2125104"/>
                <a:gd name="connsiteY20" fmla="*/ 1139483 h 2194560"/>
                <a:gd name="connsiteX21" fmla="*/ 1309178 w 2125104"/>
                <a:gd name="connsiteY21" fmla="*/ 1167619 h 2194560"/>
                <a:gd name="connsiteX22" fmla="*/ 1351381 w 2125104"/>
                <a:gd name="connsiteY22" fmla="*/ 1181687 h 2194560"/>
                <a:gd name="connsiteX23" fmla="*/ 1393584 w 2125104"/>
                <a:gd name="connsiteY23" fmla="*/ 1223890 h 2194560"/>
                <a:gd name="connsiteX24" fmla="*/ 1435787 w 2125104"/>
                <a:gd name="connsiteY24" fmla="*/ 1252025 h 2194560"/>
                <a:gd name="connsiteX25" fmla="*/ 1463922 w 2125104"/>
                <a:gd name="connsiteY25" fmla="*/ 1294228 h 2194560"/>
                <a:gd name="connsiteX26" fmla="*/ 1548328 w 2125104"/>
                <a:gd name="connsiteY26" fmla="*/ 1350499 h 2194560"/>
                <a:gd name="connsiteX27" fmla="*/ 1576464 w 2125104"/>
                <a:gd name="connsiteY27" fmla="*/ 1378634 h 2194560"/>
                <a:gd name="connsiteX28" fmla="*/ 1632735 w 2125104"/>
                <a:gd name="connsiteY28" fmla="*/ 1448973 h 2194560"/>
                <a:gd name="connsiteX29" fmla="*/ 1689005 w 2125104"/>
                <a:gd name="connsiteY29" fmla="*/ 1491176 h 2194560"/>
                <a:gd name="connsiteX30" fmla="*/ 1745276 w 2125104"/>
                <a:gd name="connsiteY30" fmla="*/ 1575582 h 2194560"/>
                <a:gd name="connsiteX31" fmla="*/ 1773412 w 2125104"/>
                <a:gd name="connsiteY31" fmla="*/ 1617785 h 2194560"/>
                <a:gd name="connsiteX32" fmla="*/ 1843750 w 2125104"/>
                <a:gd name="connsiteY32" fmla="*/ 1702191 h 2194560"/>
                <a:gd name="connsiteX33" fmla="*/ 1942224 w 2125104"/>
                <a:gd name="connsiteY33" fmla="*/ 1800665 h 2194560"/>
                <a:gd name="connsiteX34" fmla="*/ 1984427 w 2125104"/>
                <a:gd name="connsiteY34" fmla="*/ 1842868 h 2194560"/>
                <a:gd name="connsiteX35" fmla="*/ 2040698 w 2125104"/>
                <a:gd name="connsiteY35" fmla="*/ 1913207 h 2194560"/>
                <a:gd name="connsiteX36" fmla="*/ 2082901 w 2125104"/>
                <a:gd name="connsiteY36" fmla="*/ 1927274 h 2194560"/>
                <a:gd name="connsiteX37" fmla="*/ 2111036 w 2125104"/>
                <a:gd name="connsiteY37" fmla="*/ 2011680 h 2194560"/>
                <a:gd name="connsiteX38" fmla="*/ 2125104 w 2125104"/>
                <a:gd name="connsiteY38" fmla="*/ 2053883 h 2194560"/>
                <a:gd name="connsiteX39" fmla="*/ 2096968 w 2125104"/>
                <a:gd name="connsiteY39" fmla="*/ 2096087 h 2194560"/>
                <a:gd name="connsiteX40" fmla="*/ 1970359 w 2125104"/>
                <a:gd name="connsiteY40" fmla="*/ 2166425 h 2194560"/>
                <a:gd name="connsiteX41" fmla="*/ 1928156 w 2125104"/>
                <a:gd name="connsiteY41" fmla="*/ 2194560 h 2194560"/>
                <a:gd name="connsiteX42" fmla="*/ 1703073 w 2125104"/>
                <a:gd name="connsiteY42" fmla="*/ 2180493 h 2194560"/>
                <a:gd name="connsiteX43" fmla="*/ 1618667 w 2125104"/>
                <a:gd name="connsiteY43" fmla="*/ 2138290 h 2194560"/>
                <a:gd name="connsiteX44" fmla="*/ 1520193 w 2125104"/>
                <a:gd name="connsiteY44" fmla="*/ 2096087 h 2194560"/>
                <a:gd name="connsiteX45" fmla="*/ 1449855 w 2125104"/>
                <a:gd name="connsiteY45" fmla="*/ 2053883 h 2194560"/>
                <a:gd name="connsiteX46" fmla="*/ 1379516 w 2125104"/>
                <a:gd name="connsiteY46" fmla="*/ 1997613 h 2194560"/>
                <a:gd name="connsiteX47" fmla="*/ 1323245 w 2125104"/>
                <a:gd name="connsiteY47" fmla="*/ 1955410 h 2194560"/>
                <a:gd name="connsiteX48" fmla="*/ 1224772 w 2125104"/>
                <a:gd name="connsiteY48" fmla="*/ 1856936 h 2194560"/>
                <a:gd name="connsiteX49" fmla="*/ 1140365 w 2125104"/>
                <a:gd name="connsiteY49" fmla="*/ 1786597 h 2194560"/>
                <a:gd name="connsiteX50" fmla="*/ 1098162 w 2125104"/>
                <a:gd name="connsiteY50" fmla="*/ 1772530 h 2194560"/>
                <a:gd name="connsiteX51" fmla="*/ 985621 w 2125104"/>
                <a:gd name="connsiteY51" fmla="*/ 1786597 h 2194560"/>
                <a:gd name="connsiteX52" fmla="*/ 929350 w 2125104"/>
                <a:gd name="connsiteY52" fmla="*/ 1800665 h 2194560"/>
                <a:gd name="connsiteX53" fmla="*/ 718335 w 2125104"/>
                <a:gd name="connsiteY53" fmla="*/ 1786597 h 2194560"/>
                <a:gd name="connsiteX54" fmla="*/ 690199 w 2125104"/>
                <a:gd name="connsiteY54" fmla="*/ 1744394 h 2194560"/>
                <a:gd name="connsiteX55" fmla="*/ 647996 w 2125104"/>
                <a:gd name="connsiteY55" fmla="*/ 1702191 h 2194560"/>
                <a:gd name="connsiteX56" fmla="*/ 619861 w 2125104"/>
                <a:gd name="connsiteY56" fmla="*/ 1645920 h 2194560"/>
                <a:gd name="connsiteX57" fmla="*/ 591725 w 2125104"/>
                <a:gd name="connsiteY57" fmla="*/ 1575582 h 2194560"/>
                <a:gd name="connsiteX58" fmla="*/ 521387 w 2125104"/>
                <a:gd name="connsiteY58" fmla="*/ 1420837 h 2194560"/>
                <a:gd name="connsiteX59" fmla="*/ 422913 w 2125104"/>
                <a:gd name="connsiteY59" fmla="*/ 1223890 h 2194560"/>
                <a:gd name="connsiteX60" fmla="*/ 394778 w 2125104"/>
                <a:gd name="connsiteY60" fmla="*/ 1153551 h 2194560"/>
                <a:gd name="connsiteX61" fmla="*/ 380710 w 2125104"/>
                <a:gd name="connsiteY61" fmla="*/ 1111348 h 2194560"/>
                <a:gd name="connsiteX62" fmla="*/ 352575 w 2125104"/>
                <a:gd name="connsiteY62" fmla="*/ 1069145 h 2194560"/>
                <a:gd name="connsiteX63" fmla="*/ 282236 w 2125104"/>
                <a:gd name="connsiteY63" fmla="*/ 942536 h 2194560"/>
                <a:gd name="connsiteX64" fmla="*/ 268168 w 2125104"/>
                <a:gd name="connsiteY64" fmla="*/ 886265 h 2194560"/>
                <a:gd name="connsiteX65" fmla="*/ 211898 w 2125104"/>
                <a:gd name="connsiteY65" fmla="*/ 801859 h 2194560"/>
                <a:gd name="connsiteX66" fmla="*/ 197830 w 2125104"/>
                <a:gd name="connsiteY66" fmla="*/ 745588 h 2194560"/>
                <a:gd name="connsiteX67" fmla="*/ 169695 w 2125104"/>
                <a:gd name="connsiteY67" fmla="*/ 661182 h 2194560"/>
                <a:gd name="connsiteX68" fmla="*/ 141559 w 2125104"/>
                <a:gd name="connsiteY68" fmla="*/ 562708 h 2194560"/>
                <a:gd name="connsiteX69" fmla="*/ 113424 w 2125104"/>
                <a:gd name="connsiteY69" fmla="*/ 520505 h 2194560"/>
                <a:gd name="connsiteX70" fmla="*/ 71221 w 2125104"/>
                <a:gd name="connsiteY70" fmla="*/ 379828 h 2194560"/>
                <a:gd name="connsiteX71" fmla="*/ 43085 w 2125104"/>
                <a:gd name="connsiteY71" fmla="*/ 337625 h 2194560"/>
                <a:gd name="connsiteX72" fmla="*/ 14950 w 2125104"/>
                <a:gd name="connsiteY72" fmla="*/ 253219 h 2194560"/>
                <a:gd name="connsiteX73" fmla="*/ 882 w 2125104"/>
                <a:gd name="connsiteY73" fmla="*/ 211016 h 2194560"/>
                <a:gd name="connsiteX74" fmla="*/ 57153 w 2125104"/>
                <a:gd name="connsiteY74" fmla="*/ 14068 h 2194560"/>
                <a:gd name="connsiteX75" fmla="*/ 99356 w 2125104"/>
                <a:gd name="connsiteY75" fmla="*/ 0 h 2194560"/>
                <a:gd name="connsiteX76" fmla="*/ 296304 w 2125104"/>
                <a:gd name="connsiteY76" fmla="*/ 28136 h 2194560"/>
                <a:gd name="connsiteX77" fmla="*/ 282236 w 2125104"/>
                <a:gd name="connsiteY77" fmla="*/ 84407 h 2194560"/>
                <a:gd name="connsiteX78" fmla="*/ 254101 w 2125104"/>
                <a:gd name="connsiteY78" fmla="*/ 168813 h 2194560"/>
                <a:gd name="connsiteX79" fmla="*/ 310372 w 2125104"/>
                <a:gd name="connsiteY79" fmla="*/ 196948 h 2194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</a:cxnLst>
              <a:rect l="l" t="t" r="r" b="b"/>
              <a:pathLst>
                <a:path w="2125104" h="2194560">
                  <a:moveTo>
                    <a:pt x="197830" y="14068"/>
                  </a:moveTo>
                  <a:cubicBezTo>
                    <a:pt x="216587" y="37514"/>
                    <a:pt x="236086" y="60386"/>
                    <a:pt x="254101" y="84407"/>
                  </a:cubicBezTo>
                  <a:cubicBezTo>
                    <a:pt x="307338" y="155390"/>
                    <a:pt x="256360" y="100735"/>
                    <a:pt x="310372" y="154745"/>
                  </a:cubicBezTo>
                  <a:cubicBezTo>
                    <a:pt x="315061" y="168813"/>
                    <a:pt x="313954" y="186463"/>
                    <a:pt x="324439" y="196948"/>
                  </a:cubicBezTo>
                  <a:cubicBezTo>
                    <a:pt x="334924" y="207434"/>
                    <a:pt x="353926" y="203387"/>
                    <a:pt x="366642" y="211016"/>
                  </a:cubicBezTo>
                  <a:cubicBezTo>
                    <a:pt x="378015" y="217840"/>
                    <a:pt x="385399" y="229773"/>
                    <a:pt x="394778" y="239151"/>
                  </a:cubicBezTo>
                  <a:cubicBezTo>
                    <a:pt x="411989" y="307997"/>
                    <a:pt x="403574" y="315353"/>
                    <a:pt x="479184" y="365760"/>
                  </a:cubicBezTo>
                  <a:lnTo>
                    <a:pt x="563590" y="422031"/>
                  </a:lnTo>
                  <a:lnTo>
                    <a:pt x="605793" y="450167"/>
                  </a:lnTo>
                  <a:cubicBezTo>
                    <a:pt x="685516" y="569752"/>
                    <a:pt x="554198" y="384497"/>
                    <a:pt x="718335" y="548640"/>
                  </a:cubicBezTo>
                  <a:cubicBezTo>
                    <a:pt x="758425" y="588731"/>
                    <a:pt x="735434" y="569419"/>
                    <a:pt x="788673" y="604911"/>
                  </a:cubicBezTo>
                  <a:cubicBezTo>
                    <a:pt x="807430" y="633046"/>
                    <a:pt x="834251" y="657238"/>
                    <a:pt x="844944" y="689317"/>
                  </a:cubicBezTo>
                  <a:cubicBezTo>
                    <a:pt x="849633" y="703385"/>
                    <a:pt x="850115" y="719657"/>
                    <a:pt x="859012" y="731520"/>
                  </a:cubicBezTo>
                  <a:cubicBezTo>
                    <a:pt x="878907" y="758046"/>
                    <a:pt x="910957" y="774270"/>
                    <a:pt x="929350" y="801859"/>
                  </a:cubicBezTo>
                  <a:cubicBezTo>
                    <a:pt x="964842" y="855098"/>
                    <a:pt x="945530" y="832107"/>
                    <a:pt x="985621" y="872197"/>
                  </a:cubicBezTo>
                  <a:cubicBezTo>
                    <a:pt x="1008679" y="941376"/>
                    <a:pt x="984912" y="891041"/>
                    <a:pt x="1027824" y="942536"/>
                  </a:cubicBezTo>
                  <a:cubicBezTo>
                    <a:pt x="1042834" y="960548"/>
                    <a:pt x="1053448" y="982228"/>
                    <a:pt x="1070027" y="998807"/>
                  </a:cubicBezTo>
                  <a:cubicBezTo>
                    <a:pt x="1081982" y="1010762"/>
                    <a:pt x="1099242" y="1016118"/>
                    <a:pt x="1112230" y="1026942"/>
                  </a:cubicBezTo>
                  <a:cubicBezTo>
                    <a:pt x="1127514" y="1039678"/>
                    <a:pt x="1137880" y="1058109"/>
                    <a:pt x="1154433" y="1069145"/>
                  </a:cubicBezTo>
                  <a:cubicBezTo>
                    <a:pt x="1166771" y="1077370"/>
                    <a:pt x="1183673" y="1076012"/>
                    <a:pt x="1196636" y="1083213"/>
                  </a:cubicBezTo>
                  <a:cubicBezTo>
                    <a:pt x="1226195" y="1099635"/>
                    <a:pt x="1257132" y="1115573"/>
                    <a:pt x="1281042" y="1139483"/>
                  </a:cubicBezTo>
                  <a:cubicBezTo>
                    <a:pt x="1290421" y="1148862"/>
                    <a:pt x="1297805" y="1160795"/>
                    <a:pt x="1309178" y="1167619"/>
                  </a:cubicBezTo>
                  <a:cubicBezTo>
                    <a:pt x="1321893" y="1175248"/>
                    <a:pt x="1337313" y="1176998"/>
                    <a:pt x="1351381" y="1181687"/>
                  </a:cubicBezTo>
                  <a:cubicBezTo>
                    <a:pt x="1365449" y="1195755"/>
                    <a:pt x="1378300" y="1211154"/>
                    <a:pt x="1393584" y="1223890"/>
                  </a:cubicBezTo>
                  <a:cubicBezTo>
                    <a:pt x="1406572" y="1234714"/>
                    <a:pt x="1423832" y="1240070"/>
                    <a:pt x="1435787" y="1252025"/>
                  </a:cubicBezTo>
                  <a:cubicBezTo>
                    <a:pt x="1447742" y="1263980"/>
                    <a:pt x="1451198" y="1283095"/>
                    <a:pt x="1463922" y="1294228"/>
                  </a:cubicBezTo>
                  <a:cubicBezTo>
                    <a:pt x="1489370" y="1316495"/>
                    <a:pt x="1524417" y="1326589"/>
                    <a:pt x="1548328" y="1350499"/>
                  </a:cubicBezTo>
                  <a:cubicBezTo>
                    <a:pt x="1557707" y="1359877"/>
                    <a:pt x="1568178" y="1368277"/>
                    <a:pt x="1576464" y="1378634"/>
                  </a:cubicBezTo>
                  <a:cubicBezTo>
                    <a:pt x="1612813" y="1424070"/>
                    <a:pt x="1591972" y="1415003"/>
                    <a:pt x="1632735" y="1448973"/>
                  </a:cubicBezTo>
                  <a:cubicBezTo>
                    <a:pt x="1650747" y="1463983"/>
                    <a:pt x="1673428" y="1473652"/>
                    <a:pt x="1689005" y="1491176"/>
                  </a:cubicBezTo>
                  <a:cubicBezTo>
                    <a:pt x="1711470" y="1516449"/>
                    <a:pt x="1726519" y="1547447"/>
                    <a:pt x="1745276" y="1575582"/>
                  </a:cubicBezTo>
                  <a:cubicBezTo>
                    <a:pt x="1754655" y="1589650"/>
                    <a:pt x="1761457" y="1605830"/>
                    <a:pt x="1773412" y="1617785"/>
                  </a:cubicBezTo>
                  <a:cubicBezTo>
                    <a:pt x="1919756" y="1764129"/>
                    <a:pt x="1726237" y="1565092"/>
                    <a:pt x="1843750" y="1702191"/>
                  </a:cubicBezTo>
                  <a:lnTo>
                    <a:pt x="1942224" y="1800665"/>
                  </a:lnTo>
                  <a:cubicBezTo>
                    <a:pt x="1956292" y="1814733"/>
                    <a:pt x="1973392" y="1826315"/>
                    <a:pt x="1984427" y="1842868"/>
                  </a:cubicBezTo>
                  <a:cubicBezTo>
                    <a:pt x="1997206" y="1862037"/>
                    <a:pt x="2018425" y="1899843"/>
                    <a:pt x="2040698" y="1913207"/>
                  </a:cubicBezTo>
                  <a:cubicBezTo>
                    <a:pt x="2053413" y="1920836"/>
                    <a:pt x="2068833" y="1922585"/>
                    <a:pt x="2082901" y="1927274"/>
                  </a:cubicBezTo>
                  <a:lnTo>
                    <a:pt x="2111036" y="2011680"/>
                  </a:lnTo>
                  <a:lnTo>
                    <a:pt x="2125104" y="2053883"/>
                  </a:lnTo>
                  <a:cubicBezTo>
                    <a:pt x="2115725" y="2067951"/>
                    <a:pt x="2109692" y="2084953"/>
                    <a:pt x="2096968" y="2096087"/>
                  </a:cubicBezTo>
                  <a:cubicBezTo>
                    <a:pt x="1978692" y="2199578"/>
                    <a:pt x="2054083" y="2124563"/>
                    <a:pt x="1970359" y="2166425"/>
                  </a:cubicBezTo>
                  <a:cubicBezTo>
                    <a:pt x="1955237" y="2173986"/>
                    <a:pt x="1942224" y="2185182"/>
                    <a:pt x="1928156" y="2194560"/>
                  </a:cubicBezTo>
                  <a:cubicBezTo>
                    <a:pt x="1853128" y="2189871"/>
                    <a:pt x="1777834" y="2188362"/>
                    <a:pt x="1703073" y="2180493"/>
                  </a:cubicBezTo>
                  <a:cubicBezTo>
                    <a:pt x="1663555" y="2176333"/>
                    <a:pt x="1651860" y="2157257"/>
                    <a:pt x="1618667" y="2138290"/>
                  </a:cubicBezTo>
                  <a:cubicBezTo>
                    <a:pt x="1569990" y="2110474"/>
                    <a:pt x="1567543" y="2111870"/>
                    <a:pt x="1520193" y="2096087"/>
                  </a:cubicBezTo>
                  <a:cubicBezTo>
                    <a:pt x="1465241" y="2041133"/>
                    <a:pt x="1522900" y="2090406"/>
                    <a:pt x="1449855" y="2053883"/>
                  </a:cubicBezTo>
                  <a:cubicBezTo>
                    <a:pt x="1397685" y="2027798"/>
                    <a:pt x="1418769" y="2030324"/>
                    <a:pt x="1379516" y="1997613"/>
                  </a:cubicBezTo>
                  <a:cubicBezTo>
                    <a:pt x="1361504" y="1982603"/>
                    <a:pt x="1342002" y="1969478"/>
                    <a:pt x="1323245" y="1955410"/>
                  </a:cubicBezTo>
                  <a:cubicBezTo>
                    <a:pt x="1274274" y="1881952"/>
                    <a:pt x="1315738" y="1934907"/>
                    <a:pt x="1224772" y="1856936"/>
                  </a:cubicBezTo>
                  <a:cubicBezTo>
                    <a:pt x="1181348" y="1819715"/>
                    <a:pt x="1204965" y="1823511"/>
                    <a:pt x="1140365" y="1786597"/>
                  </a:cubicBezTo>
                  <a:cubicBezTo>
                    <a:pt x="1127490" y="1779240"/>
                    <a:pt x="1112230" y="1777219"/>
                    <a:pt x="1098162" y="1772530"/>
                  </a:cubicBezTo>
                  <a:cubicBezTo>
                    <a:pt x="1060648" y="1777219"/>
                    <a:pt x="1022912" y="1780382"/>
                    <a:pt x="985621" y="1786597"/>
                  </a:cubicBezTo>
                  <a:cubicBezTo>
                    <a:pt x="966550" y="1789776"/>
                    <a:pt x="948684" y="1800665"/>
                    <a:pt x="929350" y="1800665"/>
                  </a:cubicBezTo>
                  <a:cubicBezTo>
                    <a:pt x="858856" y="1800665"/>
                    <a:pt x="788673" y="1791286"/>
                    <a:pt x="718335" y="1786597"/>
                  </a:cubicBezTo>
                  <a:cubicBezTo>
                    <a:pt x="708956" y="1772529"/>
                    <a:pt x="701023" y="1757383"/>
                    <a:pt x="690199" y="1744394"/>
                  </a:cubicBezTo>
                  <a:cubicBezTo>
                    <a:pt x="677463" y="1729111"/>
                    <a:pt x="659559" y="1718380"/>
                    <a:pt x="647996" y="1702191"/>
                  </a:cubicBezTo>
                  <a:cubicBezTo>
                    <a:pt x="635807" y="1685126"/>
                    <a:pt x="628378" y="1665083"/>
                    <a:pt x="619861" y="1645920"/>
                  </a:cubicBezTo>
                  <a:cubicBezTo>
                    <a:pt x="609605" y="1622844"/>
                    <a:pt x="601847" y="1598717"/>
                    <a:pt x="591725" y="1575582"/>
                  </a:cubicBezTo>
                  <a:cubicBezTo>
                    <a:pt x="569014" y="1523672"/>
                    <a:pt x="542430" y="1473445"/>
                    <a:pt x="521387" y="1420837"/>
                  </a:cubicBezTo>
                  <a:cubicBezTo>
                    <a:pt x="449011" y="1239896"/>
                    <a:pt x="520931" y="1346411"/>
                    <a:pt x="422913" y="1223890"/>
                  </a:cubicBezTo>
                  <a:cubicBezTo>
                    <a:pt x="413535" y="1200444"/>
                    <a:pt x="403645" y="1177196"/>
                    <a:pt x="394778" y="1153551"/>
                  </a:cubicBezTo>
                  <a:cubicBezTo>
                    <a:pt x="389571" y="1139666"/>
                    <a:pt x="387342" y="1124611"/>
                    <a:pt x="380710" y="1111348"/>
                  </a:cubicBezTo>
                  <a:cubicBezTo>
                    <a:pt x="373149" y="1096226"/>
                    <a:pt x="360136" y="1084267"/>
                    <a:pt x="352575" y="1069145"/>
                  </a:cubicBezTo>
                  <a:cubicBezTo>
                    <a:pt x="288100" y="940196"/>
                    <a:pt x="365245" y="1053216"/>
                    <a:pt x="282236" y="942536"/>
                  </a:cubicBezTo>
                  <a:cubicBezTo>
                    <a:pt x="277547" y="923779"/>
                    <a:pt x="276815" y="903558"/>
                    <a:pt x="268168" y="886265"/>
                  </a:cubicBezTo>
                  <a:cubicBezTo>
                    <a:pt x="253046" y="856020"/>
                    <a:pt x="211898" y="801859"/>
                    <a:pt x="211898" y="801859"/>
                  </a:cubicBezTo>
                  <a:cubicBezTo>
                    <a:pt x="207209" y="783102"/>
                    <a:pt x="203386" y="764107"/>
                    <a:pt x="197830" y="745588"/>
                  </a:cubicBezTo>
                  <a:cubicBezTo>
                    <a:pt x="189308" y="717182"/>
                    <a:pt x="176888" y="689954"/>
                    <a:pt x="169695" y="661182"/>
                  </a:cubicBezTo>
                  <a:cubicBezTo>
                    <a:pt x="165187" y="643151"/>
                    <a:pt x="151650" y="582891"/>
                    <a:pt x="141559" y="562708"/>
                  </a:cubicBezTo>
                  <a:cubicBezTo>
                    <a:pt x="133998" y="547586"/>
                    <a:pt x="122802" y="534573"/>
                    <a:pt x="113424" y="520505"/>
                  </a:cubicBezTo>
                  <a:cubicBezTo>
                    <a:pt x="105560" y="489051"/>
                    <a:pt x="84919" y="400375"/>
                    <a:pt x="71221" y="379828"/>
                  </a:cubicBezTo>
                  <a:lnTo>
                    <a:pt x="43085" y="337625"/>
                  </a:lnTo>
                  <a:lnTo>
                    <a:pt x="14950" y="253219"/>
                  </a:lnTo>
                  <a:lnTo>
                    <a:pt x="882" y="211016"/>
                  </a:lnTo>
                  <a:cubicBezTo>
                    <a:pt x="12037" y="77154"/>
                    <a:pt x="-30740" y="58015"/>
                    <a:pt x="57153" y="14068"/>
                  </a:cubicBezTo>
                  <a:cubicBezTo>
                    <a:pt x="70416" y="7436"/>
                    <a:pt x="85288" y="4689"/>
                    <a:pt x="99356" y="0"/>
                  </a:cubicBezTo>
                  <a:cubicBezTo>
                    <a:pt x="165005" y="9379"/>
                    <a:pt x="236092" y="346"/>
                    <a:pt x="296304" y="28136"/>
                  </a:cubicBezTo>
                  <a:cubicBezTo>
                    <a:pt x="313859" y="36238"/>
                    <a:pt x="287792" y="65888"/>
                    <a:pt x="282236" y="84407"/>
                  </a:cubicBezTo>
                  <a:cubicBezTo>
                    <a:pt x="273714" y="112813"/>
                    <a:pt x="254101" y="168813"/>
                    <a:pt x="254101" y="168813"/>
                  </a:cubicBezTo>
                  <a:cubicBezTo>
                    <a:pt x="300206" y="199549"/>
                    <a:pt x="279397" y="196948"/>
                    <a:pt x="310372" y="196948"/>
                  </a:cubicBezTo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858932"/>
            <a:ext cx="10073148" cy="14859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Linear </a:t>
            </a:r>
            <a:r>
              <a:rPr lang="en-US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Discriminant Analysis (LDA) 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2971800" y="6473952"/>
            <a:ext cx="91348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https://analyticsdefined.com/introduction-linear-discriminant-analysis/</a:t>
            </a:r>
          </a:p>
        </p:txBody>
      </p:sp>
    </p:spTree>
    <p:extLst>
      <p:ext uri="{BB962C8B-B14F-4D97-AF65-F5344CB8AC3E}">
        <p14:creationId xmlns:p14="http://schemas.microsoft.com/office/powerpoint/2010/main" val="504201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858932"/>
            <a:ext cx="10073148" cy="14859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The One-Shot </a:t>
            </a:r>
            <a:r>
              <a:rPr lang="en-US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learning </a:t>
            </a:r>
            <a:r>
              <a:rPr lang="en-US" dirty="0" smtClean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challenge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2099187"/>
            <a:ext cx="9601200" cy="3581400"/>
          </a:xfrm>
        </p:spPr>
        <p:txBody>
          <a:bodyPr>
            <a:normAutofit/>
          </a:bodyPr>
          <a:lstStyle/>
          <a:p>
            <a:r>
              <a:rPr lang="en-US" sz="2400" dirty="0" smtClean="0">
                <a:solidFill>
                  <a:schemeClr val="tx1"/>
                </a:solidFill>
                <a:latin typeface="Franklin Gothic Book (Body)"/>
              </a:rPr>
              <a:t>There are lots of categories</a:t>
            </a:r>
          </a:p>
          <a:p>
            <a:r>
              <a:rPr lang="en-US" sz="2400" dirty="0" smtClean="0">
                <a:solidFill>
                  <a:schemeClr val="tx1"/>
                </a:solidFill>
                <a:latin typeface="Franklin Gothic Book (Body)"/>
              </a:rPr>
              <a:t>The Number of categories is not always known</a:t>
            </a:r>
          </a:p>
          <a:p>
            <a:r>
              <a:rPr lang="en-US" sz="2400" dirty="0" smtClean="0">
                <a:solidFill>
                  <a:schemeClr val="tx1"/>
                </a:solidFill>
                <a:latin typeface="Franklin Gothic Book (Body)"/>
              </a:rPr>
              <a:t>The number of samples in each category is small</a:t>
            </a:r>
          </a:p>
          <a:p>
            <a:endParaRPr lang="en-US" sz="2400" dirty="0">
              <a:solidFill>
                <a:schemeClr val="tx1"/>
              </a:solidFill>
              <a:latin typeface="Franklin Gothic Book (Body)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 smtClean="0">
                <a:solidFill>
                  <a:schemeClr val="tx1"/>
                </a:solidFill>
                <a:latin typeface="Franklin Gothic Book (Body)"/>
              </a:rPr>
              <a:t>One shot learning is super relevant in the field of </a:t>
            </a:r>
            <a:r>
              <a:rPr lang="en-US" sz="2400" b="1" dirty="0" smtClean="0">
                <a:latin typeface="Franklin Gothic Book (Body)"/>
              </a:rPr>
              <a:t>computer </a:t>
            </a:r>
            <a:r>
              <a:rPr lang="en-US" sz="2400" b="1" dirty="0">
                <a:latin typeface="Franklin Gothic Book (Body)"/>
              </a:rPr>
              <a:t>vision</a:t>
            </a:r>
            <a:r>
              <a:rPr lang="en-US" sz="2400" dirty="0">
                <a:latin typeface="Franklin Gothic Book (Body)"/>
              </a:rPr>
              <a:t>: </a:t>
            </a:r>
            <a:r>
              <a:rPr lang="en-US" sz="2400" dirty="0">
                <a:solidFill>
                  <a:schemeClr val="tx1"/>
                </a:solidFill>
                <a:latin typeface="Franklin Gothic Book (Body)"/>
              </a:rPr>
              <a:t>recognize objects in images from a single </a:t>
            </a:r>
            <a:r>
              <a:rPr lang="en-US" sz="2400" dirty="0" smtClean="0">
                <a:solidFill>
                  <a:schemeClr val="tx1"/>
                </a:solidFill>
                <a:latin typeface="Franklin Gothic Book (Body)"/>
              </a:rPr>
              <a:t>example</a:t>
            </a:r>
            <a:r>
              <a:rPr lang="en-US" sz="2400" dirty="0">
                <a:solidFill>
                  <a:schemeClr val="tx1"/>
                </a:solidFill>
                <a:latin typeface="Franklin Gothic Book (Body)"/>
              </a:rPr>
              <a:t>. </a:t>
            </a:r>
            <a:endParaRPr lang="en-US" sz="2400" dirty="0" smtClean="0">
              <a:solidFill>
                <a:schemeClr val="tx1"/>
              </a:solidFill>
              <a:latin typeface="Franklin Gothic Book (Body)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 smtClean="0">
                <a:solidFill>
                  <a:schemeClr val="tx1"/>
                </a:solidFill>
                <a:latin typeface="Franklin Gothic Book (Body)"/>
              </a:rPr>
              <a:t>Linear Models are not relevant in this field.</a:t>
            </a:r>
            <a:endParaRPr lang="en-US" sz="2400" dirty="0">
              <a:solidFill>
                <a:schemeClr val="tx1"/>
              </a:solidFill>
              <a:latin typeface="Franklin Gothic Book (Body)"/>
            </a:endParaRPr>
          </a:p>
          <a:p>
            <a:endParaRPr lang="en-US" sz="2400" dirty="0">
              <a:solidFill>
                <a:schemeClr val="tx1"/>
              </a:solidFill>
              <a:latin typeface="Franklin Gothic Book (Body)"/>
            </a:endParaRPr>
          </a:p>
        </p:txBody>
      </p:sp>
      <p:cxnSp>
        <p:nvCxnSpPr>
          <p:cNvPr id="6" name="Straight Connector 5"/>
          <p:cNvCxnSpPr>
            <a:stCxn id="3" idx="1"/>
            <a:endCxn id="3" idx="3"/>
          </p:cNvCxnSpPr>
          <p:nvPr/>
        </p:nvCxnSpPr>
        <p:spPr>
          <a:xfrm>
            <a:off x="1371600" y="3889887"/>
            <a:ext cx="9601200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1276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Face Recognition challenges</a:t>
            </a:r>
            <a:endParaRPr lang="en-US" dirty="0">
              <a:solidFill>
                <a:schemeClr val="tx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1371600" y="1684881"/>
            <a:ext cx="3051313" cy="823912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Verification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Text Placeholder 3"/>
          <p:cNvSpPr>
            <a:spLocks noGrp="1"/>
          </p:cNvSpPr>
          <p:nvPr>
            <p:ph type="body" idx="1"/>
          </p:nvPr>
        </p:nvSpPr>
        <p:spPr>
          <a:xfrm>
            <a:off x="4813853" y="1684881"/>
            <a:ext cx="3051313" cy="823912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Recognition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Text Placeholder 3"/>
          <p:cNvSpPr>
            <a:spLocks noGrp="1"/>
          </p:cNvSpPr>
          <p:nvPr>
            <p:ph type="body" idx="1"/>
          </p:nvPr>
        </p:nvSpPr>
        <p:spPr>
          <a:xfrm>
            <a:off x="8302487" y="1684881"/>
            <a:ext cx="3051313" cy="823912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Clustering 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4611756" y="2077278"/>
            <a:ext cx="0" cy="3429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8093756" y="2070654"/>
            <a:ext cx="0" cy="3429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×ª××¦××ª ×ª××× × ×¢×××¨ âªperson and his idâ¬â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3948" y="2691873"/>
            <a:ext cx="3051175" cy="2477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×ª××× × ×§×©××¨×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3300" y="2691873"/>
            <a:ext cx="3051175" cy="2477554"/>
          </a:xfrm>
          <a:prstGeom prst="rect">
            <a:avLst/>
          </a:prstGeom>
          <a:noFill/>
          <a:effectLst>
            <a:softEdge rad="1651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6" descr="×ª××¦××ª ×ª××× × ×¢×××¨ âªclusteringâ¬â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432" r="73553"/>
          <a:stretch/>
        </p:blipFill>
        <p:spPr bwMode="auto">
          <a:xfrm>
            <a:off x="8322347" y="2567521"/>
            <a:ext cx="3051313" cy="2601906"/>
          </a:xfrm>
          <a:prstGeom prst="rect">
            <a:avLst/>
          </a:prstGeom>
          <a:noFill/>
          <a:effectLst>
            <a:softEdge rad="1651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502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701617"/>
            <a:ext cx="9601200" cy="14859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The Method - Using CNN: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1704109"/>
            <a:ext cx="9601200" cy="4821382"/>
          </a:xfrm>
        </p:spPr>
        <p:txBody>
          <a:bodyPr>
            <a:normAutofit/>
          </a:bodyPr>
          <a:lstStyle/>
          <a:p>
            <a:r>
              <a:rPr lang="en-US" sz="2400" dirty="0" smtClean="0">
                <a:solidFill>
                  <a:schemeClr val="tx1"/>
                </a:solidFill>
                <a:latin typeface="Franklin Gothic Book (Body)"/>
              </a:rPr>
              <a:t>The Idea is </a:t>
            </a:r>
            <a:r>
              <a:rPr lang="en-US" sz="2400" b="1" dirty="0" smtClean="0">
                <a:solidFill>
                  <a:schemeClr val="tx1"/>
                </a:solidFill>
                <a:latin typeface="Franklin Gothic Book (Body)"/>
              </a:rPr>
              <a:t>to </a:t>
            </a:r>
            <a:r>
              <a:rPr lang="en-US" sz="2400" b="1" dirty="0">
                <a:solidFill>
                  <a:schemeClr val="tx1"/>
                </a:solidFill>
                <a:latin typeface="Franklin Gothic Book (Body)"/>
              </a:rPr>
              <a:t>learn a function </a:t>
            </a:r>
            <a:r>
              <a:rPr lang="en-US" sz="2400" dirty="0">
                <a:solidFill>
                  <a:schemeClr val="tx1"/>
                </a:solidFill>
                <a:latin typeface="Franklin Gothic Book (Body)"/>
              </a:rPr>
              <a:t>that maps input </a:t>
            </a:r>
            <a:r>
              <a:rPr lang="en-US" sz="2400" dirty="0" smtClean="0">
                <a:solidFill>
                  <a:schemeClr val="tx1"/>
                </a:solidFill>
                <a:latin typeface="Franklin Gothic Book (Body)"/>
              </a:rPr>
              <a:t>patterns to target space.</a:t>
            </a:r>
          </a:p>
          <a:p>
            <a:r>
              <a:rPr lang="en-US" sz="2400" b="1" dirty="0" smtClean="0">
                <a:solidFill>
                  <a:schemeClr val="tx1"/>
                </a:solidFill>
                <a:latin typeface="Franklin Gothic Book (Body)"/>
              </a:rPr>
              <a:t>non-linear</a:t>
            </a:r>
            <a:r>
              <a:rPr lang="en-US" sz="2400" dirty="0" smtClean="0">
                <a:solidFill>
                  <a:schemeClr val="tx1"/>
                </a:solidFill>
                <a:latin typeface="Franklin Gothic Book (Body)"/>
              </a:rPr>
              <a:t> </a:t>
            </a:r>
            <a:r>
              <a:rPr lang="en-US" sz="2400" dirty="0">
                <a:solidFill>
                  <a:schemeClr val="tx1"/>
                </a:solidFill>
                <a:latin typeface="Franklin Gothic Book (Body)"/>
              </a:rPr>
              <a:t>mapping that can map any input vector to its corresponding low-dimensional version.</a:t>
            </a:r>
          </a:p>
          <a:p>
            <a:r>
              <a:rPr lang="en-US" sz="2400" dirty="0" smtClean="0">
                <a:solidFill>
                  <a:schemeClr val="tx1"/>
                </a:solidFill>
                <a:latin typeface="Franklin Gothic Book (Body)"/>
              </a:rPr>
              <a:t>The distance in the target </a:t>
            </a:r>
            <a:r>
              <a:rPr lang="en-US" sz="2400" dirty="0">
                <a:solidFill>
                  <a:schemeClr val="tx1"/>
                </a:solidFill>
                <a:latin typeface="Franklin Gothic Book (Body)"/>
              </a:rPr>
              <a:t>space </a:t>
            </a:r>
            <a:r>
              <a:rPr lang="en-US" sz="2400" dirty="0" smtClean="0">
                <a:solidFill>
                  <a:schemeClr val="tx1"/>
                </a:solidFill>
                <a:latin typeface="Franklin Gothic Book (Body)"/>
              </a:rPr>
              <a:t>approximates the </a:t>
            </a:r>
            <a:r>
              <a:rPr lang="en-US" sz="2400" dirty="0">
                <a:solidFill>
                  <a:schemeClr val="tx1"/>
                </a:solidFill>
                <a:latin typeface="Franklin Gothic Book (Body)"/>
              </a:rPr>
              <a:t>“semantic” distance in the input </a:t>
            </a:r>
            <a:r>
              <a:rPr lang="en-US" sz="2400" dirty="0" smtClean="0">
                <a:solidFill>
                  <a:schemeClr val="tx1"/>
                </a:solidFill>
                <a:latin typeface="Franklin Gothic Book (Body)"/>
              </a:rPr>
              <a:t>space.</a:t>
            </a:r>
          </a:p>
          <a:p>
            <a:r>
              <a:rPr lang="en-US" sz="2400" dirty="0">
                <a:solidFill>
                  <a:schemeClr val="tx1"/>
                </a:solidFill>
                <a:latin typeface="Franklin Gothic Book (Body)"/>
              </a:rPr>
              <a:t> </a:t>
            </a:r>
            <a:r>
              <a:rPr lang="en-US" sz="2400" dirty="0" smtClean="0">
                <a:solidFill>
                  <a:schemeClr val="tx1"/>
                </a:solidFill>
                <a:latin typeface="Franklin Gothic Book (Body)"/>
              </a:rPr>
              <a:t>A discriminative </a:t>
            </a:r>
            <a:r>
              <a:rPr lang="en-US" sz="2400" dirty="0">
                <a:solidFill>
                  <a:schemeClr val="tx1"/>
                </a:solidFill>
                <a:latin typeface="Franklin Gothic Book (Body)"/>
              </a:rPr>
              <a:t>training method -  extract information about the </a:t>
            </a:r>
            <a:r>
              <a:rPr lang="en-US" sz="2400" dirty="0" smtClean="0">
                <a:solidFill>
                  <a:schemeClr val="tx1"/>
                </a:solidFill>
                <a:latin typeface="Franklin Gothic Book (Body)"/>
              </a:rPr>
              <a:t>problem from </a:t>
            </a:r>
            <a:r>
              <a:rPr lang="en-US" sz="2400" dirty="0">
                <a:solidFill>
                  <a:schemeClr val="tx1"/>
                </a:solidFill>
                <a:latin typeface="Franklin Gothic Book (Body)"/>
              </a:rPr>
              <a:t>the available data, without requiring specific </a:t>
            </a:r>
            <a:r>
              <a:rPr lang="en-US" sz="2400" dirty="0" smtClean="0">
                <a:solidFill>
                  <a:schemeClr val="tx1"/>
                </a:solidFill>
                <a:latin typeface="Franklin Gothic Book (Body)"/>
              </a:rPr>
              <a:t>information about </a:t>
            </a:r>
            <a:r>
              <a:rPr lang="en-US" sz="2400" dirty="0">
                <a:solidFill>
                  <a:schemeClr val="tx1"/>
                </a:solidFill>
                <a:latin typeface="Franklin Gothic Book (Body)"/>
              </a:rPr>
              <a:t>the </a:t>
            </a:r>
            <a:r>
              <a:rPr lang="en-US" sz="2400" dirty="0" smtClean="0">
                <a:solidFill>
                  <a:schemeClr val="tx1"/>
                </a:solidFill>
                <a:latin typeface="Franklin Gothic Book (Body)"/>
              </a:rPr>
              <a:t>categories.</a:t>
            </a:r>
            <a:endParaRPr lang="en-US" sz="2400" dirty="0">
              <a:solidFill>
                <a:schemeClr val="tx1"/>
              </a:solidFill>
              <a:latin typeface="Franklin Gothic Book (Body)"/>
            </a:endParaRPr>
          </a:p>
          <a:p>
            <a:r>
              <a:rPr lang="en-US" sz="2400" dirty="0" smtClean="0">
                <a:solidFill>
                  <a:schemeClr val="tx1"/>
                </a:solidFill>
                <a:latin typeface="Franklin Gothic Book (Body)"/>
              </a:rPr>
              <a:t>The training will be on pairs of samples.</a:t>
            </a:r>
            <a:endParaRPr lang="en-US" sz="2400" dirty="0">
              <a:solidFill>
                <a:schemeClr val="tx1"/>
              </a:solidFill>
              <a:latin typeface="Franklin Gothic Book (Body)"/>
            </a:endParaRPr>
          </a:p>
        </p:txBody>
      </p:sp>
    </p:spTree>
    <p:extLst>
      <p:ext uri="{BB962C8B-B14F-4D97-AF65-F5344CB8AC3E}">
        <p14:creationId xmlns:p14="http://schemas.microsoft.com/office/powerpoint/2010/main" val="2299705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701617"/>
            <a:ext cx="9601200" cy="14859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  <a:latin typeface="Franklin Gothic Book (Body)"/>
              </a:rPr>
              <a:t>Energy-based models (EBM)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1704109"/>
            <a:ext cx="9601200" cy="4163291"/>
          </a:xfrm>
        </p:spPr>
        <p:txBody>
          <a:bodyPr>
            <a:normAutofit/>
          </a:bodyPr>
          <a:lstStyle/>
          <a:p>
            <a:r>
              <a:rPr lang="en-US" sz="2400" dirty="0" smtClean="0">
                <a:solidFill>
                  <a:schemeClr val="tx1"/>
                </a:solidFill>
                <a:latin typeface="Franklin Gothic Book (Body)"/>
              </a:rPr>
              <a:t>EBM capture </a:t>
            </a:r>
            <a:r>
              <a:rPr lang="en-US" sz="2400" dirty="0">
                <a:solidFill>
                  <a:schemeClr val="tx1"/>
                </a:solidFill>
                <a:latin typeface="Franklin Gothic Book (Body)"/>
              </a:rPr>
              <a:t>dependencies between variables by </a:t>
            </a:r>
            <a:r>
              <a:rPr lang="en-US" sz="2400" dirty="0" smtClean="0">
                <a:solidFill>
                  <a:schemeClr val="tx1"/>
                </a:solidFill>
                <a:latin typeface="Franklin Gothic Book (Body)"/>
              </a:rPr>
              <a:t>associating a </a:t>
            </a:r>
            <a:r>
              <a:rPr lang="en-US" sz="2400" dirty="0">
                <a:solidFill>
                  <a:schemeClr val="tx1"/>
                </a:solidFill>
                <a:latin typeface="Franklin Gothic Book (Body)"/>
              </a:rPr>
              <a:t>scalar energy to each configuration of the variables. </a:t>
            </a:r>
            <a:endParaRPr lang="en-US" sz="2400" dirty="0" smtClean="0">
              <a:solidFill>
                <a:schemeClr val="tx1"/>
              </a:solidFill>
              <a:latin typeface="Franklin Gothic Book (Body)"/>
            </a:endParaRPr>
          </a:p>
          <a:p>
            <a:r>
              <a:rPr lang="en-US" sz="2400" dirty="0" smtClean="0">
                <a:solidFill>
                  <a:schemeClr val="tx1"/>
                </a:solidFill>
                <a:latin typeface="Franklin Gothic Book (Body)"/>
              </a:rPr>
              <a:t>No </a:t>
            </a:r>
            <a:r>
              <a:rPr lang="en-US" sz="2400" dirty="0">
                <a:solidFill>
                  <a:schemeClr val="tx1"/>
                </a:solidFill>
                <a:latin typeface="Franklin Gothic Book (Body)"/>
              </a:rPr>
              <a:t>requirement for proper </a:t>
            </a:r>
            <a:r>
              <a:rPr lang="en-US" sz="2400" dirty="0" smtClean="0">
                <a:solidFill>
                  <a:schemeClr val="tx1"/>
                </a:solidFill>
                <a:latin typeface="Franklin Gothic Book (Body)"/>
              </a:rPr>
              <a:t>normalization</a:t>
            </a:r>
          </a:p>
          <a:p>
            <a:r>
              <a:rPr lang="en-US" sz="2400" dirty="0" smtClean="0">
                <a:solidFill>
                  <a:schemeClr val="tx1"/>
                </a:solidFill>
                <a:latin typeface="Franklin Gothic Book (Body)"/>
              </a:rPr>
              <a:t>Provide </a:t>
            </a:r>
            <a:r>
              <a:rPr lang="en-US" sz="2400" dirty="0">
                <a:solidFill>
                  <a:schemeClr val="tx1"/>
                </a:solidFill>
                <a:latin typeface="Franklin Gothic Book (Body)"/>
              </a:rPr>
              <a:t>considerably more flexibility in the design of </a:t>
            </a:r>
            <a:r>
              <a:rPr lang="en-US" sz="2400" dirty="0" smtClean="0">
                <a:solidFill>
                  <a:schemeClr val="tx1"/>
                </a:solidFill>
                <a:latin typeface="Franklin Gothic Book (Body)"/>
              </a:rPr>
              <a:t>architectures and </a:t>
            </a:r>
            <a:r>
              <a:rPr lang="en-US" sz="2400" dirty="0">
                <a:solidFill>
                  <a:schemeClr val="tx1"/>
                </a:solidFill>
                <a:latin typeface="Franklin Gothic Book (Body)"/>
              </a:rPr>
              <a:t>training criteria than probabilistic approaches</a:t>
            </a:r>
          </a:p>
          <a:p>
            <a:endParaRPr lang="en-US" sz="2400" dirty="0">
              <a:solidFill>
                <a:schemeClr val="tx1"/>
              </a:solidFill>
              <a:latin typeface="Franklin Gothic Book (Body)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971800" y="6473952"/>
            <a:ext cx="91348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i="1" dirty="0" err="1">
                <a:solidFill>
                  <a:schemeClr val="bg1">
                    <a:lumMod val="50000"/>
                  </a:schemeClr>
                </a:solidFill>
              </a:rPr>
              <a:t>LeCun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, Chopra, Hadsell, </a:t>
            </a:r>
            <a:r>
              <a:rPr lang="en-US" sz="1400" i="1" dirty="0" err="1">
                <a:solidFill>
                  <a:schemeClr val="bg1">
                    <a:lumMod val="50000"/>
                  </a:schemeClr>
                </a:solidFill>
              </a:rPr>
              <a:t>Ranzato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, Huang, A Tutorial on Energy-Based Learning, 2006</a:t>
            </a:r>
          </a:p>
        </p:txBody>
      </p:sp>
    </p:spTree>
    <p:extLst>
      <p:ext uri="{BB962C8B-B14F-4D97-AF65-F5344CB8AC3E}">
        <p14:creationId xmlns:p14="http://schemas.microsoft.com/office/powerpoint/2010/main" val="1465493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7559" y="919369"/>
            <a:ext cx="7382513" cy="5710612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939699" y="325958"/>
            <a:ext cx="9601200" cy="148590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Siamese Network Architecture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971800" y="6473952"/>
            <a:ext cx="91348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Koch, </a:t>
            </a:r>
            <a:r>
              <a:rPr lang="en-US" sz="1400" i="1" dirty="0" err="1">
                <a:solidFill>
                  <a:schemeClr val="bg1">
                    <a:lumMod val="50000"/>
                  </a:schemeClr>
                </a:solidFill>
              </a:rPr>
              <a:t>Zemel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en-US" sz="1400" i="1" dirty="0" err="1">
                <a:solidFill>
                  <a:schemeClr val="bg1">
                    <a:lumMod val="50000"/>
                  </a:schemeClr>
                </a:solidFill>
              </a:rPr>
              <a:t>Salakhutdinov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, Siamese Neural Networks for One-shot Image Recognition,  2015</a:t>
            </a:r>
          </a:p>
        </p:txBody>
      </p:sp>
    </p:spTree>
    <p:extLst>
      <p:ext uri="{BB962C8B-B14F-4D97-AF65-F5344CB8AC3E}">
        <p14:creationId xmlns:p14="http://schemas.microsoft.com/office/powerpoint/2010/main" val="2495036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5807" y="414950"/>
            <a:ext cx="9601200" cy="14859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Similarity Metric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5998"/>
          <a:stretch/>
        </p:blipFill>
        <p:spPr>
          <a:xfrm>
            <a:off x="2408117" y="1166819"/>
            <a:ext cx="7806981" cy="585123"/>
          </a:xfrm>
          <a:prstGeom prst="rect">
            <a:avLst/>
          </a:prstGeom>
        </p:spPr>
      </p:pic>
      <p:sp>
        <p:nvSpPr>
          <p:cNvPr id="6" name="Text Placeholder 3"/>
          <p:cNvSpPr txBox="1">
            <a:spLocks/>
          </p:cNvSpPr>
          <p:nvPr/>
        </p:nvSpPr>
        <p:spPr>
          <a:xfrm>
            <a:off x="1546588" y="2549814"/>
            <a:ext cx="3912193" cy="17938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>
                <a:solidFill>
                  <a:schemeClr val="tx1"/>
                </a:solidFill>
              </a:rPr>
              <a:t>                 - Same Category</a:t>
            </a:r>
          </a:p>
          <a:p>
            <a:pPr marL="0" indent="0" algn="ctr">
              <a:buNone/>
            </a:pPr>
            <a:r>
              <a:rPr lang="en-US" dirty="0" smtClean="0">
                <a:solidFill>
                  <a:schemeClr val="tx1"/>
                </a:solidFill>
              </a:rPr>
              <a:t>Genuine Pair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>
                <a:solidFill>
                  <a:schemeClr val="tx1"/>
                </a:solidFill>
              </a:rPr>
              <a:t>   Minimizes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5939683" y="2645071"/>
            <a:ext cx="0" cy="16033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3739" y="2520833"/>
            <a:ext cx="1114011" cy="44042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t="5998" r="66706"/>
          <a:stretch/>
        </p:blipFill>
        <p:spPr>
          <a:xfrm>
            <a:off x="3024490" y="3802982"/>
            <a:ext cx="2193809" cy="493858"/>
          </a:xfrm>
          <a:prstGeom prst="rect">
            <a:avLst/>
          </a:prstGeom>
        </p:spPr>
      </p:pic>
      <p:sp>
        <p:nvSpPr>
          <p:cNvPr id="10" name="Text Placeholder 3"/>
          <p:cNvSpPr txBox="1">
            <a:spLocks/>
          </p:cNvSpPr>
          <p:nvPr/>
        </p:nvSpPr>
        <p:spPr>
          <a:xfrm>
            <a:off x="6662559" y="2576013"/>
            <a:ext cx="3949148" cy="17938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>
                <a:solidFill>
                  <a:schemeClr val="tx1"/>
                </a:solidFill>
              </a:rPr>
              <a:t>                  - Different Categories</a:t>
            </a:r>
          </a:p>
          <a:p>
            <a:pPr marL="0" indent="0" algn="ctr">
              <a:buNone/>
            </a:pPr>
            <a:r>
              <a:rPr lang="en-US" dirty="0" smtClean="0">
                <a:solidFill>
                  <a:schemeClr val="tx1"/>
                </a:solidFill>
              </a:rPr>
              <a:t>Impostor Pair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>
                <a:solidFill>
                  <a:schemeClr val="tx1"/>
                </a:solidFill>
              </a:rPr>
              <a:t>Maximizes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3455" y="2511926"/>
            <a:ext cx="1114011" cy="44042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/>
          <a:srcRect t="5998" r="66706"/>
          <a:stretch/>
        </p:blipFill>
        <p:spPr>
          <a:xfrm>
            <a:off x="8021289" y="3849770"/>
            <a:ext cx="2193809" cy="493858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>
            <a:off x="1798824" y="3380545"/>
            <a:ext cx="3167271" cy="580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6801075" y="3371638"/>
            <a:ext cx="3557698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1063892" y="1979159"/>
            <a:ext cx="75160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latin typeface="Franklin Gothic Book (Body)"/>
              </a:rPr>
              <a:t>We seek to find a value of the parameter W such that:</a:t>
            </a:r>
            <a:endParaRPr lang="en-US" sz="2400" dirty="0">
              <a:latin typeface="Franklin Gothic Book (Body)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063892" y="4635564"/>
            <a:ext cx="1086729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dirty="0" smtClean="0">
                <a:latin typeface="Franklin Gothic Book (Body)"/>
              </a:rPr>
              <a:t>Contrastive term is needed to ensure: not only that the energy for a pair of inputs from the same category is low, but also that the energy for a pair from different categories is large.</a:t>
            </a:r>
          </a:p>
          <a:p>
            <a:endParaRPr lang="en-US" sz="2400" dirty="0" smtClean="0">
              <a:latin typeface="Franklin Gothic Book (Body)"/>
            </a:endParaRPr>
          </a:p>
        </p:txBody>
      </p:sp>
    </p:spTree>
    <p:extLst>
      <p:ext uri="{BB962C8B-B14F-4D97-AF65-F5344CB8AC3E}">
        <p14:creationId xmlns:p14="http://schemas.microsoft.com/office/powerpoint/2010/main" val="4281847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b="4155"/>
          <a:stretch/>
        </p:blipFill>
        <p:spPr>
          <a:xfrm>
            <a:off x="1687711" y="855864"/>
            <a:ext cx="7477125" cy="595226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993292" y="160312"/>
            <a:ext cx="530775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Siamese Neural Networks </a:t>
            </a:r>
            <a:endParaRPr lang="en-US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3057144" y="6500347"/>
            <a:ext cx="91348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Koch, </a:t>
            </a:r>
            <a:r>
              <a:rPr lang="en-US" sz="1400" i="1" dirty="0" err="1">
                <a:solidFill>
                  <a:schemeClr val="bg1">
                    <a:lumMod val="50000"/>
                  </a:schemeClr>
                </a:solidFill>
              </a:rPr>
              <a:t>Zemel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en-US" sz="1400" i="1" dirty="0" err="1">
                <a:solidFill>
                  <a:schemeClr val="bg1">
                    <a:lumMod val="50000"/>
                  </a:schemeClr>
                </a:solidFill>
              </a:rPr>
              <a:t>Salakhutdinov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, Siamese Neural Networks for One-shot Image Recognition,  2015</a:t>
            </a:r>
          </a:p>
        </p:txBody>
      </p:sp>
    </p:spTree>
    <p:extLst>
      <p:ext uri="{BB962C8B-B14F-4D97-AF65-F5344CB8AC3E}">
        <p14:creationId xmlns:p14="http://schemas.microsoft.com/office/powerpoint/2010/main" val="42872034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Siamese Neural Networks </a:t>
            </a:r>
            <a:r>
              <a:rPr lang="en-US" dirty="0" smtClean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/>
            </a:r>
            <a:br>
              <a:rPr lang="en-US" dirty="0" smtClean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US" dirty="0" smtClean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One-shot </a:t>
            </a:r>
            <a:r>
              <a:rPr lang="en-US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Image Recognition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4897" y="1994533"/>
            <a:ext cx="10793159" cy="381533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971800" y="6473952"/>
            <a:ext cx="91348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Koch, </a:t>
            </a:r>
            <a:r>
              <a:rPr lang="en-US" sz="1400" i="1" dirty="0" err="1">
                <a:solidFill>
                  <a:schemeClr val="bg1">
                    <a:lumMod val="50000"/>
                  </a:schemeClr>
                </a:solidFill>
              </a:rPr>
              <a:t>Zemel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en-US" sz="1400" i="1" dirty="0" err="1">
                <a:solidFill>
                  <a:schemeClr val="bg1">
                    <a:lumMod val="50000"/>
                  </a:schemeClr>
                </a:solidFill>
              </a:rPr>
              <a:t>Salakhutdinov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, Siamese Neural Networks for One-shot Image Recognition,  2015</a:t>
            </a:r>
          </a:p>
        </p:txBody>
      </p:sp>
    </p:spTree>
    <p:extLst>
      <p:ext uri="{BB962C8B-B14F-4D97-AF65-F5344CB8AC3E}">
        <p14:creationId xmlns:p14="http://schemas.microsoft.com/office/powerpoint/2010/main" val="3907268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Today’s 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1749104"/>
            <a:ext cx="9601200" cy="4669984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chemeClr val="tx1"/>
                </a:solidFill>
              </a:rPr>
              <a:t>Similarity and how to measure it?</a:t>
            </a:r>
          </a:p>
          <a:p>
            <a:r>
              <a:rPr lang="en-US" sz="2800" dirty="0" smtClean="0">
                <a:solidFill>
                  <a:schemeClr val="tx1"/>
                </a:solidFill>
              </a:rPr>
              <a:t>Embedding</a:t>
            </a:r>
          </a:p>
          <a:p>
            <a:r>
              <a:rPr lang="en-US" sz="2800" dirty="0" smtClean="0">
                <a:solidFill>
                  <a:schemeClr val="tx1"/>
                </a:solidFill>
              </a:rPr>
              <a:t>One-Shot learning Challenges</a:t>
            </a:r>
          </a:p>
          <a:p>
            <a:r>
              <a:rPr lang="en-US" sz="2800" dirty="0">
                <a:solidFill>
                  <a:schemeClr val="tx1"/>
                </a:solidFill>
              </a:rPr>
              <a:t>Siamese Network </a:t>
            </a:r>
            <a:endParaRPr lang="en-US" sz="2800" dirty="0" smtClean="0">
              <a:solidFill>
                <a:schemeClr val="tx1"/>
              </a:solidFill>
            </a:endParaRPr>
          </a:p>
          <a:p>
            <a:r>
              <a:rPr lang="en-US" sz="2800" dirty="0" err="1" smtClean="0">
                <a:solidFill>
                  <a:schemeClr val="tx1"/>
                </a:solidFill>
              </a:rPr>
              <a:t>DeepNet</a:t>
            </a:r>
            <a:endParaRPr lang="en-US" sz="2800" dirty="0" smtClean="0">
              <a:solidFill>
                <a:schemeClr val="tx1"/>
              </a:solidFill>
            </a:endParaRPr>
          </a:p>
          <a:p>
            <a:r>
              <a:rPr lang="en-US" sz="2800" dirty="0" smtClean="0">
                <a:solidFill>
                  <a:schemeClr val="tx1"/>
                </a:solidFill>
              </a:rPr>
              <a:t>Triplets</a:t>
            </a:r>
          </a:p>
          <a:p>
            <a:r>
              <a:rPr lang="en-US" sz="2800" dirty="0" err="1" smtClean="0">
                <a:solidFill>
                  <a:schemeClr val="tx1"/>
                </a:solidFill>
              </a:rPr>
              <a:t>FaceNet</a:t>
            </a:r>
            <a:endParaRPr lang="en-US" sz="2800" dirty="0" smtClean="0">
              <a:solidFill>
                <a:schemeClr val="tx1"/>
              </a:solidFill>
            </a:endParaRPr>
          </a:p>
          <a:p>
            <a:endParaRPr lang="en-US" sz="2800" dirty="0" smtClean="0">
              <a:solidFill>
                <a:schemeClr val="tx1"/>
              </a:solidFill>
            </a:endParaRPr>
          </a:p>
          <a:p>
            <a:endParaRPr lang="en-US" sz="28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2242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2" name="Picture 8" descr="×ª××× × ×§×©××¨×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4671" y="3935580"/>
            <a:ext cx="982564" cy="1211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Parallelogram 2"/>
          <p:cNvSpPr/>
          <p:nvPr/>
        </p:nvSpPr>
        <p:spPr>
          <a:xfrm rot="21370573">
            <a:off x="7112703" y="617764"/>
            <a:ext cx="4886558" cy="5943440"/>
          </a:xfrm>
          <a:prstGeom prst="parallelogram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50" name="Picture 6" descr="×ª××× × ×§×©××¨×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38" r="27224"/>
          <a:stretch/>
        </p:blipFill>
        <p:spPr bwMode="auto">
          <a:xfrm>
            <a:off x="1530839" y="4248913"/>
            <a:ext cx="1388659" cy="2022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9757" y="280805"/>
            <a:ext cx="9601200" cy="1485900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Hinge Loss: </a:t>
            </a:r>
            <a:br>
              <a:rPr lang="en-US" b="1" dirty="0" smtClean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US" sz="3600" b="1" dirty="0" smtClean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Positive pair</a:t>
            </a:r>
            <a:endParaRPr lang="en-US" sz="3600" b="1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6146" name="Picture 2" descr="×ª××× × ×§×©××¨×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7344" y="2187517"/>
            <a:ext cx="2158902" cy="2158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×ª××× × ×§×©××¨×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43" r="29983"/>
          <a:stretch/>
        </p:blipFill>
        <p:spPr bwMode="auto">
          <a:xfrm>
            <a:off x="9259166" y="2829723"/>
            <a:ext cx="788268" cy="1146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8131127" y="181419"/>
            <a:ext cx="21435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</a:rPr>
              <a:t>Embedding Space</a:t>
            </a:r>
            <a:endParaRPr lang="en-US" sz="20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3636985" y="2507312"/>
            <a:ext cx="2363372" cy="759656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CNN</a:t>
            </a:r>
            <a:endParaRPr lang="en-US" sz="3200" b="1" dirty="0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2546253" y="2746463"/>
            <a:ext cx="82999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6261096" y="2799783"/>
            <a:ext cx="3014857" cy="4185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9" name="Rounded Rectangle 18"/>
          <p:cNvSpPr/>
          <p:nvPr/>
        </p:nvSpPr>
        <p:spPr>
          <a:xfrm>
            <a:off x="3636985" y="4797032"/>
            <a:ext cx="2363372" cy="759656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CNN</a:t>
            </a:r>
            <a:endParaRPr lang="en-US" sz="3200" b="1" dirty="0"/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2799471" y="5176860"/>
            <a:ext cx="57677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6261096" y="4541171"/>
            <a:ext cx="2460960" cy="60559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2690262" y="1323269"/>
            <a:ext cx="480131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L(</a:t>
            </a:r>
            <a:r>
              <a:rPr lang="en-US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en-US" sz="3200" b="1" baseline="-25000" dirty="0" err="1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en-US" sz="3200" b="1" baseline="-25000" dirty="0" err="1">
                <a:latin typeface="Arial" panose="020B0604020202020204" pitchFamily="34" charset="0"/>
                <a:cs typeface="Arial" panose="020B0604020202020204" pitchFamily="34" charset="0"/>
              </a:rPr>
              <a:t>q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) = ||</a:t>
            </a:r>
            <a:r>
              <a:rPr lang="en-US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en-US" sz="3200" b="1" baseline="-25000" dirty="0" err="1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en-US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en-US" sz="3200" b="1" baseline="-25000" dirty="0" err="1">
                <a:latin typeface="Arial" panose="020B0604020202020204" pitchFamily="34" charset="0"/>
                <a:cs typeface="Arial" panose="020B0604020202020204" pitchFamily="34" charset="0"/>
              </a:rPr>
              <a:t>q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||</a:t>
            </a:r>
            <a:r>
              <a:rPr lang="en-US" sz="3200" b="1" baseline="30000" dirty="0">
                <a:latin typeface="Arial" panose="020B0604020202020204" pitchFamily="34" charset="0"/>
                <a:cs typeface="Arial" panose="020B0604020202020204" pitchFamily="34" charset="0"/>
              </a:rPr>
              <a:t>2 	</a:t>
            </a:r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H="1">
            <a:off x="8722056" y="3248290"/>
            <a:ext cx="537110" cy="1292881"/>
          </a:xfrm>
          <a:prstGeom prst="line">
            <a:avLst/>
          </a:pr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8158984" y="3542066"/>
            <a:ext cx="9028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Loss</a:t>
            </a:r>
            <a:endParaRPr lang="en-US" sz="2400" b="1" dirty="0">
              <a:solidFill>
                <a:schemeClr val="accent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934207" y="4513174"/>
            <a:ext cx="10186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002060"/>
                </a:solidFill>
              </a:rPr>
              <a:t>Positive</a:t>
            </a:r>
            <a:endParaRPr lang="en-US" sz="2000" b="1" dirty="0">
              <a:solidFill>
                <a:srgbClr val="00206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94634" y="3212688"/>
            <a:ext cx="817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002060"/>
                </a:solidFill>
              </a:rPr>
              <a:t>Query</a:t>
            </a:r>
            <a:endParaRPr lang="en-US" sz="2000" b="1" dirty="0">
              <a:solidFill>
                <a:srgbClr val="002060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813816" y="6473952"/>
            <a:ext cx="112928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https://www.cs.cornell.edu/~kb/publications/SIG15ProductNet.pdf</a:t>
            </a:r>
          </a:p>
        </p:txBody>
      </p:sp>
    </p:spTree>
    <p:extLst>
      <p:ext uri="{BB962C8B-B14F-4D97-AF65-F5344CB8AC3E}">
        <p14:creationId xmlns:p14="http://schemas.microsoft.com/office/powerpoint/2010/main" val="242850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×ª××× × ×§×©××¨×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5513" y="5513347"/>
            <a:ext cx="885434" cy="885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×ª××× × ×§×©××¨×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8874" y="4517543"/>
            <a:ext cx="1898308" cy="1267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Oval 10"/>
          <p:cNvSpPr/>
          <p:nvPr/>
        </p:nvSpPr>
        <p:spPr>
          <a:xfrm>
            <a:off x="8193910" y="1526090"/>
            <a:ext cx="2680081" cy="3868616"/>
          </a:xfrm>
          <a:prstGeom prst="ellipse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arallelogram 2"/>
          <p:cNvSpPr/>
          <p:nvPr/>
        </p:nvSpPr>
        <p:spPr>
          <a:xfrm rot="21370573">
            <a:off x="7112703" y="617764"/>
            <a:ext cx="4886558" cy="5943440"/>
          </a:xfrm>
          <a:prstGeom prst="parallelogram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671" y="237146"/>
            <a:ext cx="9601200" cy="1485900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Hinge Loss</a:t>
            </a:r>
            <a:br>
              <a:rPr lang="en-US" b="1" dirty="0" smtClean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US" sz="3600" b="1" dirty="0" smtClean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Negative Pair</a:t>
            </a:r>
            <a:endParaRPr lang="en-US" sz="3600" b="1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6146" name="Picture 2" descr="×ª××× × ×§×©××¨×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7344" y="2187517"/>
            <a:ext cx="2158902" cy="2158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×ª××× × ×§×©××¨×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43" r="29983"/>
          <a:stretch/>
        </p:blipFill>
        <p:spPr bwMode="auto">
          <a:xfrm>
            <a:off x="9259166" y="2829723"/>
            <a:ext cx="788268" cy="1146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8131127" y="181419"/>
            <a:ext cx="21435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</a:rPr>
              <a:t>Embedding Space</a:t>
            </a:r>
            <a:endParaRPr lang="en-US" sz="20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3636985" y="2507312"/>
            <a:ext cx="2363372" cy="759656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CNN</a:t>
            </a:r>
            <a:endParaRPr lang="en-US" sz="3200" b="1" dirty="0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2546253" y="2746463"/>
            <a:ext cx="82999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6261096" y="2799783"/>
            <a:ext cx="3014857" cy="4185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0047434" y="1460925"/>
            <a:ext cx="13628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002060"/>
                </a:solidFill>
              </a:rPr>
              <a:t>Margin (m)</a:t>
            </a:r>
            <a:endParaRPr lang="en-US" sz="2000" b="1" dirty="0">
              <a:solidFill>
                <a:srgbClr val="002060"/>
              </a:solidFill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3636985" y="4797032"/>
            <a:ext cx="2363372" cy="759656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CNN</a:t>
            </a:r>
            <a:endParaRPr lang="en-US" sz="3200" b="1" dirty="0"/>
          </a:p>
        </p:txBody>
      </p:sp>
      <p:cxnSp>
        <p:nvCxnSpPr>
          <p:cNvPr id="20" name="Straight Arrow Connector 19"/>
          <p:cNvCxnSpPr/>
          <p:nvPr/>
        </p:nvCxnSpPr>
        <p:spPr>
          <a:xfrm flipV="1">
            <a:off x="3120910" y="5147618"/>
            <a:ext cx="394475" cy="346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6261096" y="5146765"/>
            <a:ext cx="1729353" cy="63784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990449" y="3303336"/>
            <a:ext cx="1317608" cy="2409137"/>
          </a:xfrm>
          <a:prstGeom prst="line">
            <a:avLst/>
          </a:pr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6095305" y="3833422"/>
            <a:ext cx="16323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Loss = 0</a:t>
            </a:r>
            <a:endParaRPr lang="en-US" sz="2400" b="1" dirty="0">
              <a:solidFill>
                <a:schemeClr val="accent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501176" y="1423265"/>
            <a:ext cx="616707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L(</a:t>
            </a:r>
            <a:r>
              <a:rPr lang="en-US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en-US" sz="2800" b="1" baseline="-25000" dirty="0" err="1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en-US" sz="2800" b="1" baseline="-25000" dirty="0" err="1">
                <a:latin typeface="Arial" panose="020B0604020202020204" pitchFamily="34" charset="0"/>
                <a:cs typeface="Arial" panose="020B0604020202020204" pitchFamily="34" charset="0"/>
              </a:rPr>
              <a:t>q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) = max(0, m</a:t>
            </a:r>
            <a:r>
              <a:rPr lang="en-US" sz="2800" b="1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 - || </a:t>
            </a:r>
            <a:r>
              <a:rPr lang="en-US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en-US" sz="2800" b="1" baseline="-25000" dirty="0" err="1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en-US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en-US" sz="2800" b="1" baseline="-25000" dirty="0" err="1">
                <a:latin typeface="Arial" panose="020B0604020202020204" pitchFamily="34" charset="0"/>
                <a:cs typeface="Arial" panose="020B0604020202020204" pitchFamily="34" charset="0"/>
              </a:rPr>
              <a:t>q</a:t>
            </a:r>
            <a:r>
              <a:rPr lang="en-US" sz="2800" b="1" baseline="-25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||</a:t>
            </a:r>
            <a:r>
              <a:rPr lang="en-US" sz="2800" b="1" baseline="30000" dirty="0">
                <a:latin typeface="Arial" panose="020B0604020202020204" pitchFamily="34" charset="0"/>
                <a:cs typeface="Arial" panose="020B0604020202020204" pitchFamily="34" charset="0"/>
              </a:rPr>
              <a:t> 2 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018135" y="4517543"/>
            <a:ext cx="6126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 smtClean="0">
                <a:solidFill>
                  <a:srgbClr val="002060"/>
                </a:solidFill>
              </a:rPr>
              <a:t>Neg</a:t>
            </a:r>
            <a:endParaRPr lang="en-US" sz="2000" b="1" dirty="0">
              <a:solidFill>
                <a:srgbClr val="00206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94634" y="3212688"/>
            <a:ext cx="817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002060"/>
                </a:solidFill>
              </a:rPr>
              <a:t>Query</a:t>
            </a:r>
            <a:endParaRPr lang="en-US" sz="2000" b="1" dirty="0">
              <a:solidFill>
                <a:srgbClr val="00206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13816" y="6473952"/>
            <a:ext cx="112928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https://www.cs.cornell.edu/~kb/publications/SIG15ProductNet.pdf</a:t>
            </a:r>
          </a:p>
        </p:txBody>
      </p:sp>
    </p:spTree>
    <p:extLst>
      <p:ext uri="{BB962C8B-B14F-4D97-AF65-F5344CB8AC3E}">
        <p14:creationId xmlns:p14="http://schemas.microsoft.com/office/powerpoint/2010/main" val="2190949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5" grpId="0"/>
      <p:bldP spid="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×ª××× × ×§×©××¨×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9166" y="4155201"/>
            <a:ext cx="885434" cy="885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×ª××× × ×§×©××¨×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8874" y="4517543"/>
            <a:ext cx="1898308" cy="1267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Oval 10"/>
          <p:cNvSpPr/>
          <p:nvPr/>
        </p:nvSpPr>
        <p:spPr>
          <a:xfrm>
            <a:off x="8193910" y="1526090"/>
            <a:ext cx="2680081" cy="3868616"/>
          </a:xfrm>
          <a:prstGeom prst="ellipse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arallelogram 2"/>
          <p:cNvSpPr/>
          <p:nvPr/>
        </p:nvSpPr>
        <p:spPr>
          <a:xfrm rot="21370573">
            <a:off x="7112703" y="617764"/>
            <a:ext cx="4886558" cy="5943440"/>
          </a:xfrm>
          <a:prstGeom prst="parallelogram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671" y="237146"/>
            <a:ext cx="9601200" cy="1485900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Hinge Loss</a:t>
            </a:r>
            <a:br>
              <a:rPr lang="en-US" b="1" dirty="0" smtClean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US" sz="3600" b="1" dirty="0" smtClean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Negative Pair</a:t>
            </a:r>
            <a:endParaRPr lang="en-US" sz="3600" b="1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6146" name="Picture 2" descr="×ª××× × ×§×©××¨×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7344" y="2187517"/>
            <a:ext cx="2158902" cy="2158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×ª××× × ×§×©××¨×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43" r="29983"/>
          <a:stretch/>
        </p:blipFill>
        <p:spPr bwMode="auto">
          <a:xfrm>
            <a:off x="9259166" y="2829723"/>
            <a:ext cx="788268" cy="1146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8131127" y="181419"/>
            <a:ext cx="21435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</a:rPr>
              <a:t>Embedding Space</a:t>
            </a:r>
            <a:endParaRPr lang="en-US" sz="20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3636985" y="2507312"/>
            <a:ext cx="2363372" cy="759656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CNN</a:t>
            </a:r>
            <a:endParaRPr lang="en-US" sz="3200" b="1" dirty="0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2546253" y="2746463"/>
            <a:ext cx="82999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6261096" y="2799783"/>
            <a:ext cx="3014857" cy="4185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0047434" y="1460925"/>
            <a:ext cx="13628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002060"/>
                </a:solidFill>
              </a:rPr>
              <a:t>Margin (m)</a:t>
            </a:r>
            <a:endParaRPr lang="en-US" sz="2000" b="1" dirty="0">
              <a:solidFill>
                <a:srgbClr val="002060"/>
              </a:solidFill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3636985" y="4797032"/>
            <a:ext cx="2363372" cy="759656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CNN</a:t>
            </a:r>
            <a:endParaRPr lang="en-US" sz="3200" b="1" dirty="0"/>
          </a:p>
        </p:txBody>
      </p:sp>
      <p:cxnSp>
        <p:nvCxnSpPr>
          <p:cNvPr id="20" name="Straight Arrow Connector 19"/>
          <p:cNvCxnSpPr/>
          <p:nvPr/>
        </p:nvCxnSpPr>
        <p:spPr>
          <a:xfrm flipV="1">
            <a:off x="3120910" y="5147618"/>
            <a:ext cx="394475" cy="346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6261096" y="4608576"/>
            <a:ext cx="2910336" cy="53818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9544074" y="1548322"/>
            <a:ext cx="0" cy="1198141"/>
          </a:xfrm>
          <a:prstGeom prst="line">
            <a:avLst/>
          </a:pr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9544074" y="2104109"/>
            <a:ext cx="9028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Loss</a:t>
            </a:r>
            <a:endParaRPr lang="en-US" sz="2400" b="1" dirty="0">
              <a:solidFill>
                <a:schemeClr val="accent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501176" y="1423265"/>
            <a:ext cx="616707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L(</a:t>
            </a:r>
            <a:r>
              <a:rPr lang="en-US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en-US" sz="2800" b="1" baseline="-25000" dirty="0" err="1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en-US" sz="2800" b="1" baseline="-25000" dirty="0" err="1">
                <a:latin typeface="Arial" panose="020B0604020202020204" pitchFamily="34" charset="0"/>
                <a:cs typeface="Arial" panose="020B0604020202020204" pitchFamily="34" charset="0"/>
              </a:rPr>
              <a:t>q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) = max(0, m</a:t>
            </a:r>
            <a:r>
              <a:rPr lang="en-US" sz="2800" b="1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 - || </a:t>
            </a:r>
            <a:r>
              <a:rPr lang="en-US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en-US" sz="2800" b="1" baseline="-25000" dirty="0" err="1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en-US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en-US" sz="2800" b="1" baseline="-25000" dirty="0" err="1">
                <a:latin typeface="Arial" panose="020B0604020202020204" pitchFamily="34" charset="0"/>
                <a:cs typeface="Arial" panose="020B0604020202020204" pitchFamily="34" charset="0"/>
              </a:rPr>
              <a:t>q</a:t>
            </a:r>
            <a:r>
              <a:rPr lang="en-US" sz="2800" b="1" baseline="-25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||</a:t>
            </a:r>
            <a:r>
              <a:rPr lang="en-US" sz="2800" b="1" baseline="30000" dirty="0">
                <a:latin typeface="Arial" panose="020B0604020202020204" pitchFamily="34" charset="0"/>
                <a:cs typeface="Arial" panose="020B0604020202020204" pitchFamily="34" charset="0"/>
              </a:rPr>
              <a:t> 2 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018135" y="4517543"/>
            <a:ext cx="6126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 smtClean="0">
                <a:solidFill>
                  <a:srgbClr val="002060"/>
                </a:solidFill>
              </a:rPr>
              <a:t>Neg</a:t>
            </a:r>
            <a:endParaRPr lang="en-US" sz="2000" b="1" dirty="0">
              <a:solidFill>
                <a:srgbClr val="00206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94634" y="3212688"/>
            <a:ext cx="817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002060"/>
                </a:solidFill>
              </a:rPr>
              <a:t>Query</a:t>
            </a:r>
            <a:endParaRPr lang="en-US" sz="2000" b="1" dirty="0">
              <a:solidFill>
                <a:srgbClr val="00206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13816" y="6473952"/>
            <a:ext cx="112928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https://www.cs.cornell.edu/~kb/publications/SIG15ProductNet.pdf</a:t>
            </a:r>
          </a:p>
        </p:txBody>
      </p:sp>
      <p:cxnSp>
        <p:nvCxnSpPr>
          <p:cNvPr id="28" name="Straight Connector 27"/>
          <p:cNvCxnSpPr/>
          <p:nvPr/>
        </p:nvCxnSpPr>
        <p:spPr>
          <a:xfrm>
            <a:off x="9647990" y="4917653"/>
            <a:ext cx="5310" cy="477053"/>
          </a:xfrm>
          <a:prstGeom prst="line">
            <a:avLst/>
          </a:pr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9555982" y="3458043"/>
            <a:ext cx="2655" cy="788825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7920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chemeClr val="tx1"/>
                </a:solidFill>
                <a:latin typeface="Franklin Gothic Book (Headings)"/>
              </a:rPr>
              <a:t>Visualization of Learned Features</a:t>
            </a:r>
            <a:endParaRPr lang="en-US" b="1" dirty="0">
              <a:solidFill>
                <a:schemeClr val="tx1"/>
              </a:solidFill>
              <a:latin typeface="Franklin Gothic Book (Headings)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077817" y="6444948"/>
            <a:ext cx="110297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Ahmed, Jones, Marks, An improved deep learning architecture for person re-identification, 2015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1812563" y="2286000"/>
            <a:ext cx="3390373" cy="3664306"/>
            <a:chOff x="1620539" y="2093366"/>
            <a:chExt cx="3390373" cy="3664306"/>
          </a:xfrm>
        </p:grpSpPr>
        <p:pic>
          <p:nvPicPr>
            <p:cNvPr id="7" name="图片 2"/>
            <p:cNvPicPr>
              <a:picLocks noChangeAspect="1"/>
            </p:cNvPicPr>
            <p:nvPr/>
          </p:nvPicPr>
          <p:blipFill rotWithShape="1">
            <a:blip r:embed="rId3"/>
            <a:srcRect r="70239"/>
            <a:stretch/>
          </p:blipFill>
          <p:spPr>
            <a:xfrm>
              <a:off x="1620539" y="2093366"/>
              <a:ext cx="3298933" cy="3664306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3785616" y="2286000"/>
              <a:ext cx="1225296" cy="40233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7141463" y="2218030"/>
            <a:ext cx="3547872" cy="3664306"/>
            <a:chOff x="6949439" y="2025396"/>
            <a:chExt cx="3547872" cy="3664306"/>
          </a:xfrm>
        </p:grpSpPr>
        <p:pic>
          <p:nvPicPr>
            <p:cNvPr id="4" name="图片 2"/>
            <p:cNvPicPr>
              <a:picLocks noChangeAspect="1"/>
            </p:cNvPicPr>
            <p:nvPr/>
          </p:nvPicPr>
          <p:blipFill rotWithShape="1">
            <a:blip r:embed="rId3"/>
            <a:srcRect l="49724" r="20909"/>
            <a:stretch/>
          </p:blipFill>
          <p:spPr>
            <a:xfrm>
              <a:off x="6949439" y="2025396"/>
              <a:ext cx="3255265" cy="3664306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9272015" y="2171700"/>
              <a:ext cx="1225296" cy="40233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2883912" y="1981396"/>
            <a:ext cx="13726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Positive Pair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8032258" y="1971837"/>
            <a:ext cx="14736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Negative Pair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3197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</a:t>
            </a:r>
            <a:r>
              <a:rPr lang="en-US" dirty="0" smtClean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xample: </a:t>
            </a:r>
            <a:r>
              <a:rPr lang="en-US" dirty="0" err="1" smtClean="0">
                <a:solidFill>
                  <a:schemeClr val="tx2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Omniglot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dataset</a:t>
            </a:r>
            <a:br>
              <a:rPr lang="en-US" dirty="0" smtClean="0">
                <a:solidFill>
                  <a:schemeClr val="tx2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endParaRPr lang="en-US" sz="3200" b="1" dirty="0">
              <a:solidFill>
                <a:schemeClr val="tx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371600" y="1704109"/>
            <a:ext cx="9601200" cy="4163291"/>
          </a:xfrm>
        </p:spPr>
        <p:txBody>
          <a:bodyPr>
            <a:normAutofit/>
          </a:bodyPr>
          <a:lstStyle/>
          <a:p>
            <a:r>
              <a:rPr lang="en-US" sz="2800" dirty="0" err="1">
                <a:solidFill>
                  <a:schemeClr val="tx1"/>
                </a:solidFill>
                <a:latin typeface="Franklin Gothic Book (Body)"/>
              </a:rPr>
              <a:t>Omniglot</a:t>
            </a:r>
            <a:r>
              <a:rPr lang="en-US" sz="2800" dirty="0">
                <a:solidFill>
                  <a:schemeClr val="tx1"/>
                </a:solidFill>
                <a:latin typeface="Franklin Gothic Book (Body)"/>
              </a:rPr>
              <a:t> contains examples from 50 </a:t>
            </a:r>
            <a:r>
              <a:rPr lang="en-US" sz="2800" dirty="0" smtClean="0">
                <a:solidFill>
                  <a:schemeClr val="tx1"/>
                </a:solidFill>
                <a:latin typeface="Franklin Gothic Book (Body)"/>
              </a:rPr>
              <a:t>alphabets:</a:t>
            </a:r>
            <a:endParaRPr lang="en-US" sz="2800" dirty="0">
              <a:solidFill>
                <a:schemeClr val="tx1"/>
              </a:solidFill>
              <a:latin typeface="Franklin Gothic Book (Body)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tx1"/>
                </a:solidFill>
                <a:latin typeface="Franklin Gothic Book (Body)"/>
              </a:rPr>
              <a:t>well-established </a:t>
            </a:r>
            <a:r>
              <a:rPr lang="en-US" sz="2800" dirty="0">
                <a:solidFill>
                  <a:schemeClr val="tx1"/>
                </a:solidFill>
                <a:latin typeface="Franklin Gothic Book (Body)"/>
              </a:rPr>
              <a:t>international </a:t>
            </a:r>
            <a:r>
              <a:rPr lang="en-US" sz="2800" dirty="0" smtClean="0">
                <a:solidFill>
                  <a:schemeClr val="tx1"/>
                </a:solidFill>
                <a:latin typeface="Franklin Gothic Book (Body)"/>
              </a:rPr>
              <a:t>languages (</a:t>
            </a:r>
            <a:r>
              <a:rPr lang="en-US" sz="2800" dirty="0">
                <a:solidFill>
                  <a:schemeClr val="tx1"/>
                </a:solidFill>
                <a:latin typeface="Franklin Gothic Book (Body)"/>
              </a:rPr>
              <a:t>Latin and </a:t>
            </a:r>
            <a:r>
              <a:rPr lang="en-US" sz="2800" dirty="0" smtClean="0">
                <a:solidFill>
                  <a:schemeClr val="tx1"/>
                </a:solidFill>
                <a:latin typeface="Franklin Gothic Book (Body)"/>
              </a:rPr>
              <a:t>Korean)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tx1"/>
                </a:solidFill>
                <a:latin typeface="Franklin Gothic Book (Body)"/>
              </a:rPr>
              <a:t>lesser </a:t>
            </a:r>
            <a:r>
              <a:rPr lang="en-US" sz="2800" dirty="0">
                <a:solidFill>
                  <a:schemeClr val="tx1"/>
                </a:solidFill>
                <a:latin typeface="Franklin Gothic Book (Body)"/>
              </a:rPr>
              <a:t>known local dialects</a:t>
            </a:r>
            <a:r>
              <a:rPr lang="en-US" sz="2800" dirty="0" smtClean="0">
                <a:solidFill>
                  <a:schemeClr val="tx1"/>
                </a:solidFill>
                <a:latin typeface="Franklin Gothic Book (Body)"/>
              </a:rPr>
              <a:t>.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sz="2800" dirty="0" smtClean="0">
              <a:solidFill>
                <a:schemeClr val="tx1"/>
              </a:solidFill>
              <a:latin typeface="Franklin Gothic Book (Body)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sz="2800" dirty="0" smtClean="0">
              <a:solidFill>
                <a:schemeClr val="tx1"/>
              </a:solidFill>
              <a:latin typeface="Franklin Gothic Book (Body)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3845" y="3510344"/>
            <a:ext cx="7603427" cy="218208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971800" y="6473952"/>
            <a:ext cx="91348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Koch, </a:t>
            </a:r>
            <a:r>
              <a:rPr lang="en-US" sz="1400" i="1" dirty="0" err="1">
                <a:solidFill>
                  <a:schemeClr val="bg1">
                    <a:lumMod val="50000"/>
                  </a:schemeClr>
                </a:solidFill>
              </a:rPr>
              <a:t>Zemel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en-US" sz="1400" i="1" dirty="0" err="1">
                <a:solidFill>
                  <a:schemeClr val="bg1">
                    <a:lumMod val="50000"/>
                  </a:schemeClr>
                </a:solidFill>
              </a:rPr>
              <a:t>Salakhutdinov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, Siamese Neural Networks for One-shot Image Recognition,  2015</a:t>
            </a:r>
          </a:p>
        </p:txBody>
      </p:sp>
    </p:spTree>
    <p:extLst>
      <p:ext uri="{BB962C8B-B14F-4D97-AF65-F5344CB8AC3E}">
        <p14:creationId xmlns:p14="http://schemas.microsoft.com/office/powerpoint/2010/main" val="940521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68096"/>
          </a:xfrm>
        </p:spPr>
        <p:txBody>
          <a:bodyPr>
            <a:normAutofit fontScale="90000"/>
          </a:bodyPr>
          <a:lstStyle/>
          <a:p>
            <a:r>
              <a:rPr lang="en-US" dirty="0" err="1" smtClean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Omniglot</a:t>
            </a:r>
            <a:r>
              <a:rPr lang="en-US" dirty="0" smtClean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dataset: classification task</a:t>
            </a:r>
            <a:br>
              <a:rPr lang="en-US" dirty="0" smtClean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endParaRPr lang="en-US" sz="3200" b="1" dirty="0">
              <a:solidFill>
                <a:schemeClr val="tx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7975" y="4525700"/>
            <a:ext cx="5398354" cy="155002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l="42533" r="37331" b="80045"/>
          <a:stretch/>
        </p:blipFill>
        <p:spPr>
          <a:xfrm>
            <a:off x="6200111" y="2078117"/>
            <a:ext cx="896113" cy="86769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t="20656"/>
          <a:stretch/>
        </p:blipFill>
        <p:spPr>
          <a:xfrm>
            <a:off x="978670" y="2088437"/>
            <a:ext cx="4450253" cy="345000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106193" y="1590516"/>
            <a:ext cx="108395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latin typeface="Franklin Gothic Book (Body)"/>
              </a:rPr>
              <a:t>Input:</a:t>
            </a:r>
            <a:endParaRPr lang="en-US" sz="2800" dirty="0"/>
          </a:p>
        </p:txBody>
      </p:sp>
      <p:sp>
        <p:nvSpPr>
          <p:cNvPr id="9" name="Rectangle 8"/>
          <p:cNvSpPr/>
          <p:nvPr/>
        </p:nvSpPr>
        <p:spPr>
          <a:xfrm>
            <a:off x="1025547" y="1507754"/>
            <a:ext cx="156324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latin typeface="Franklin Gothic Book (Body)"/>
              </a:rPr>
              <a:t>Classes:</a:t>
            </a:r>
            <a:endParaRPr lang="en-US" sz="2800" dirty="0"/>
          </a:p>
        </p:txBody>
      </p:sp>
      <p:sp>
        <p:nvSpPr>
          <p:cNvPr id="10" name="Rectangle 9"/>
          <p:cNvSpPr/>
          <p:nvPr/>
        </p:nvSpPr>
        <p:spPr>
          <a:xfrm>
            <a:off x="6200111" y="4054245"/>
            <a:ext cx="148309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latin typeface="Franklin Gothic Book (Body)"/>
              </a:rPr>
              <a:t>Results:</a:t>
            </a:r>
            <a:endParaRPr lang="en-US" sz="2800" dirty="0"/>
          </a:p>
        </p:txBody>
      </p:sp>
      <p:sp>
        <p:nvSpPr>
          <p:cNvPr id="11" name="TextBox 10"/>
          <p:cNvSpPr txBox="1"/>
          <p:nvPr/>
        </p:nvSpPr>
        <p:spPr>
          <a:xfrm>
            <a:off x="2971800" y="6473952"/>
            <a:ext cx="91348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Koch, </a:t>
            </a:r>
            <a:r>
              <a:rPr lang="en-US" sz="1400" i="1" dirty="0" err="1">
                <a:solidFill>
                  <a:schemeClr val="bg1">
                    <a:lumMod val="50000"/>
                  </a:schemeClr>
                </a:solidFill>
              </a:rPr>
              <a:t>Zemel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en-US" sz="1400" i="1" dirty="0" err="1">
                <a:solidFill>
                  <a:schemeClr val="bg1">
                    <a:lumMod val="50000"/>
                  </a:schemeClr>
                </a:solidFill>
              </a:rPr>
              <a:t>Salakhutdinov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, Siamese Neural Networks for One-shot Image Recognition,  2015</a:t>
            </a:r>
          </a:p>
        </p:txBody>
      </p:sp>
    </p:spTree>
    <p:extLst>
      <p:ext uri="{BB962C8B-B14F-4D97-AF65-F5344CB8AC3E}">
        <p14:creationId xmlns:p14="http://schemas.microsoft.com/office/powerpoint/2010/main" val="1917361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68096"/>
          </a:xfrm>
        </p:spPr>
        <p:txBody>
          <a:bodyPr>
            <a:normAutofit fontScale="90000"/>
          </a:bodyPr>
          <a:lstStyle/>
          <a:p>
            <a:r>
              <a:rPr lang="en-US" dirty="0" err="1" smtClean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Omniglot</a:t>
            </a:r>
            <a:r>
              <a:rPr lang="en-US" dirty="0" smtClean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dataset: Verification task</a:t>
            </a:r>
            <a:br>
              <a:rPr lang="en-US" dirty="0" smtClean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endParaRPr lang="en-US" sz="3200" b="1" dirty="0">
              <a:solidFill>
                <a:schemeClr val="tx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118181" y="3131570"/>
            <a:ext cx="10182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Franklin Gothic Book (Body)"/>
              </a:rPr>
              <a:t>Results: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33602"/>
          <a:stretch/>
        </p:blipFill>
        <p:spPr>
          <a:xfrm>
            <a:off x="1406651" y="3131570"/>
            <a:ext cx="4272497" cy="2196664"/>
          </a:xfrm>
          <a:prstGeom prst="rect">
            <a:avLst/>
          </a:prstGeom>
        </p:spPr>
      </p:pic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1371600" y="1704109"/>
            <a:ext cx="9601200" cy="4163291"/>
          </a:xfrm>
        </p:spPr>
        <p:txBody>
          <a:bodyPr>
            <a:normAutofit/>
          </a:bodyPr>
          <a:lstStyle/>
          <a:p>
            <a:r>
              <a:rPr lang="en-US" sz="2400" dirty="0" smtClean="0">
                <a:solidFill>
                  <a:schemeClr val="tx1"/>
                </a:solidFill>
                <a:latin typeface="Franklin Gothic Book (Body)"/>
              </a:rPr>
              <a:t>Training on 3 data </a:t>
            </a:r>
            <a:r>
              <a:rPr lang="en-US" sz="2400" dirty="0">
                <a:solidFill>
                  <a:schemeClr val="tx1"/>
                </a:solidFill>
                <a:latin typeface="Franklin Gothic Book (Body)"/>
              </a:rPr>
              <a:t>set sizes with 30,000, 90,000, and </a:t>
            </a:r>
            <a:r>
              <a:rPr lang="en-US" sz="2400" dirty="0" smtClean="0">
                <a:solidFill>
                  <a:schemeClr val="tx1"/>
                </a:solidFill>
                <a:latin typeface="Franklin Gothic Book (Body)"/>
              </a:rPr>
              <a:t>150,000</a:t>
            </a:r>
            <a:endParaRPr lang="en-US" sz="2400" dirty="0">
              <a:solidFill>
                <a:schemeClr val="tx1"/>
              </a:solidFill>
              <a:latin typeface="Franklin Gothic Book (Body)"/>
            </a:endParaRPr>
          </a:p>
          <a:p>
            <a:r>
              <a:rPr lang="en-US" sz="2400" dirty="0" smtClean="0">
                <a:solidFill>
                  <a:schemeClr val="tx1"/>
                </a:solidFill>
                <a:latin typeface="Franklin Gothic Book (Body)"/>
              </a:rPr>
              <a:t>Sampling </a:t>
            </a:r>
            <a:r>
              <a:rPr lang="en-US" sz="2400" dirty="0">
                <a:solidFill>
                  <a:schemeClr val="tx1"/>
                </a:solidFill>
                <a:latin typeface="Franklin Gothic Book (Body)"/>
              </a:rPr>
              <a:t>random same and different pairs</a:t>
            </a:r>
            <a:r>
              <a:rPr lang="en-US" sz="2400" dirty="0" smtClean="0">
                <a:solidFill>
                  <a:schemeClr val="tx1"/>
                </a:solidFill>
                <a:latin typeface="Franklin Gothic Book (Body)"/>
              </a:rPr>
              <a:t>.</a:t>
            </a:r>
          </a:p>
          <a:p>
            <a:r>
              <a:rPr lang="en-US" sz="2400" dirty="0">
                <a:solidFill>
                  <a:schemeClr val="tx1"/>
                </a:solidFill>
                <a:latin typeface="Franklin Gothic Book (Body)"/>
              </a:rPr>
              <a:t>Generating </a:t>
            </a:r>
            <a:r>
              <a:rPr lang="en-US" sz="2400" dirty="0" smtClean="0">
                <a:solidFill>
                  <a:schemeClr val="tx1"/>
                </a:solidFill>
                <a:latin typeface="Franklin Gothic Book (Body)"/>
              </a:rPr>
              <a:t>8 random </a:t>
            </a:r>
            <a:r>
              <a:rPr lang="en-US" sz="2400" dirty="0">
                <a:solidFill>
                  <a:schemeClr val="tx1"/>
                </a:solidFill>
                <a:latin typeface="Franklin Gothic Book (Body)"/>
              </a:rPr>
              <a:t>affine </a:t>
            </a:r>
            <a:r>
              <a:rPr lang="en-US" sz="2400" dirty="0" smtClean="0">
                <a:solidFill>
                  <a:schemeClr val="tx1"/>
                </a:solidFill>
                <a:latin typeface="Franklin Gothic Book (Body)"/>
              </a:rPr>
              <a:t>distortions for each category</a:t>
            </a:r>
            <a:endParaRPr lang="en-US" sz="2400" dirty="0">
              <a:solidFill>
                <a:schemeClr val="tx1"/>
              </a:solidFill>
              <a:latin typeface="Franklin Gothic Book (Body)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6408" y="3131570"/>
            <a:ext cx="4572000" cy="345757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971800" y="6473952"/>
            <a:ext cx="91348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Koch, </a:t>
            </a:r>
            <a:r>
              <a:rPr lang="en-US" sz="1400" i="1" dirty="0" err="1">
                <a:solidFill>
                  <a:schemeClr val="bg1">
                    <a:lumMod val="50000"/>
                  </a:schemeClr>
                </a:solidFill>
              </a:rPr>
              <a:t>Zemel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en-US" sz="1400" i="1" dirty="0" err="1">
                <a:solidFill>
                  <a:schemeClr val="bg1">
                    <a:lumMod val="50000"/>
                  </a:schemeClr>
                </a:solidFill>
              </a:rPr>
              <a:t>Salakhutdinov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, Siamese Neural Networks for One-shot Image Recognition,  2015</a:t>
            </a:r>
          </a:p>
        </p:txBody>
      </p:sp>
    </p:spTree>
    <p:extLst>
      <p:ext uri="{BB962C8B-B14F-4D97-AF65-F5344CB8AC3E}">
        <p14:creationId xmlns:p14="http://schemas.microsoft.com/office/powerpoint/2010/main" val="3241709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5583" y="676208"/>
            <a:ext cx="8180834" cy="550558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971800" y="6473952"/>
            <a:ext cx="91348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Koch, </a:t>
            </a:r>
            <a:r>
              <a:rPr lang="en-US" sz="1400" i="1" dirty="0" err="1">
                <a:solidFill>
                  <a:schemeClr val="bg1">
                    <a:lumMod val="50000"/>
                  </a:schemeClr>
                </a:solidFill>
              </a:rPr>
              <a:t>Zemel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en-US" sz="1400" i="1" dirty="0" err="1">
                <a:solidFill>
                  <a:schemeClr val="bg1">
                    <a:lumMod val="50000"/>
                  </a:schemeClr>
                </a:solidFill>
              </a:rPr>
              <a:t>Salakhutdinov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, Siamese Neural Networks for One-shot Image Recognition,  2015</a:t>
            </a:r>
          </a:p>
        </p:txBody>
      </p:sp>
    </p:spTree>
    <p:extLst>
      <p:ext uri="{BB962C8B-B14F-4D97-AF65-F5344CB8AC3E}">
        <p14:creationId xmlns:p14="http://schemas.microsoft.com/office/powerpoint/2010/main" val="39884066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8992" y="205198"/>
            <a:ext cx="9601200" cy="1485900"/>
          </a:xfrm>
        </p:spPr>
        <p:txBody>
          <a:bodyPr/>
          <a:lstStyle/>
          <a:p>
            <a:r>
              <a:rPr lang="en-US" dirty="0" err="1" smtClean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DeepFace</a:t>
            </a:r>
            <a:r>
              <a:rPr lang="en-US" dirty="0" smtClean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(Facebook, </a:t>
            </a:r>
            <a:r>
              <a:rPr lang="en-US" sz="6000" dirty="0" smtClean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2014</a:t>
            </a:r>
            <a:r>
              <a:rPr lang="en-US" dirty="0" smtClean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07592" y="1155683"/>
            <a:ext cx="9601200" cy="3581400"/>
          </a:xfrm>
        </p:spPr>
        <p:txBody>
          <a:bodyPr>
            <a:noAutofit/>
          </a:bodyPr>
          <a:lstStyle/>
          <a:p>
            <a:r>
              <a:rPr lang="en-US" sz="2800" dirty="0" smtClean="0">
                <a:solidFill>
                  <a:schemeClr val="tx1"/>
                </a:solidFill>
              </a:rPr>
              <a:t>The </a:t>
            </a:r>
            <a:r>
              <a:rPr lang="en-US" sz="2800" dirty="0">
                <a:solidFill>
                  <a:schemeClr val="tx1"/>
                </a:solidFill>
              </a:rPr>
              <a:t>conventional </a:t>
            </a:r>
            <a:r>
              <a:rPr lang="en-US" sz="2800" dirty="0" smtClean="0">
                <a:solidFill>
                  <a:schemeClr val="tx1"/>
                </a:solidFill>
              </a:rPr>
              <a:t>pipeline:</a:t>
            </a:r>
          </a:p>
          <a:p>
            <a:pPr marL="0" indent="0">
              <a:buNone/>
            </a:pPr>
            <a:r>
              <a:rPr lang="en-US" sz="2800" dirty="0" smtClean="0">
                <a:solidFill>
                  <a:schemeClr val="tx1"/>
                </a:solidFill>
              </a:rPr>
              <a:t>	Detect </a:t>
            </a:r>
            <a:r>
              <a:rPr lang="en-US" sz="2800" dirty="0">
                <a:solidFill>
                  <a:schemeClr val="tx1"/>
                </a:solidFill>
              </a:rPr>
              <a:t>⇒ </a:t>
            </a:r>
            <a:r>
              <a:rPr lang="en-US" sz="2800" dirty="0"/>
              <a:t>align</a:t>
            </a:r>
            <a:r>
              <a:rPr lang="en-US" sz="2800" dirty="0">
                <a:solidFill>
                  <a:schemeClr val="tx1"/>
                </a:solidFill>
              </a:rPr>
              <a:t> ⇒ </a:t>
            </a:r>
            <a:r>
              <a:rPr lang="en-US" sz="2800" dirty="0"/>
              <a:t>represent</a:t>
            </a:r>
            <a:r>
              <a:rPr lang="en-US" sz="2800" dirty="0">
                <a:solidFill>
                  <a:schemeClr val="tx1"/>
                </a:solidFill>
              </a:rPr>
              <a:t> ⇒ </a:t>
            </a:r>
            <a:r>
              <a:rPr lang="en-US" sz="2800" dirty="0" smtClean="0">
                <a:solidFill>
                  <a:schemeClr val="tx1"/>
                </a:solidFill>
              </a:rPr>
              <a:t>classify</a:t>
            </a:r>
          </a:p>
          <a:p>
            <a:r>
              <a:rPr lang="en-US" sz="2800" b="1" dirty="0" smtClean="0"/>
              <a:t>Face </a:t>
            </a:r>
            <a:r>
              <a:rPr lang="en-US" sz="2800" b="1" dirty="0"/>
              <a:t>alignment</a:t>
            </a:r>
            <a:r>
              <a:rPr lang="en-US" sz="2800" dirty="0"/>
              <a:t>: </a:t>
            </a:r>
            <a:r>
              <a:rPr lang="en-US" sz="2800" dirty="0">
                <a:solidFill>
                  <a:schemeClr val="tx1"/>
                </a:solidFill>
              </a:rPr>
              <a:t>Transform a face to be in a canonical pose</a:t>
            </a:r>
          </a:p>
          <a:p>
            <a:r>
              <a:rPr lang="en-US" sz="2800" b="1" dirty="0"/>
              <a:t>Face representation</a:t>
            </a:r>
            <a:r>
              <a:rPr lang="en-US" sz="2800" dirty="0"/>
              <a:t>: </a:t>
            </a:r>
            <a:r>
              <a:rPr lang="en-US" sz="2800" dirty="0">
                <a:solidFill>
                  <a:schemeClr val="tx1"/>
                </a:solidFill>
              </a:rPr>
              <a:t>Find a representation of a face which is suitable for follow-up tasks (small size, computationally cheap to compare, invariant to irrelevant changes)</a:t>
            </a:r>
          </a:p>
          <a:p>
            <a:r>
              <a:rPr lang="en-US" sz="2800" dirty="0" smtClean="0">
                <a:solidFill>
                  <a:schemeClr val="tx1"/>
                </a:solidFill>
              </a:rPr>
              <a:t>3D </a:t>
            </a:r>
            <a:r>
              <a:rPr lang="en-US" sz="2800" dirty="0">
                <a:solidFill>
                  <a:schemeClr val="tx1"/>
                </a:solidFill>
              </a:rPr>
              <a:t>face modeling </a:t>
            </a:r>
            <a:endParaRPr lang="en-US" sz="2800" dirty="0" smtClean="0">
              <a:solidFill>
                <a:schemeClr val="tx1"/>
              </a:solidFill>
            </a:endParaRPr>
          </a:p>
          <a:p>
            <a:r>
              <a:rPr lang="en-US" sz="2800" dirty="0" smtClean="0">
                <a:solidFill>
                  <a:schemeClr val="tx1"/>
                </a:solidFill>
              </a:rPr>
              <a:t>A </a:t>
            </a:r>
            <a:r>
              <a:rPr lang="en-US" sz="2800" dirty="0">
                <a:solidFill>
                  <a:schemeClr val="tx1"/>
                </a:solidFill>
              </a:rPr>
              <a:t>nine-layer deep neural </a:t>
            </a:r>
            <a:r>
              <a:rPr lang="en-US" sz="2800" dirty="0" smtClean="0">
                <a:solidFill>
                  <a:schemeClr val="tx1"/>
                </a:solidFill>
              </a:rPr>
              <a:t>network</a:t>
            </a:r>
          </a:p>
          <a:p>
            <a:r>
              <a:rPr lang="en-US" sz="2800" dirty="0" smtClean="0">
                <a:solidFill>
                  <a:schemeClr val="tx1"/>
                </a:solidFill>
              </a:rPr>
              <a:t>More </a:t>
            </a:r>
            <a:r>
              <a:rPr lang="en-US" sz="2800" dirty="0">
                <a:solidFill>
                  <a:schemeClr val="tx1"/>
                </a:solidFill>
              </a:rPr>
              <a:t>than 120 million parameters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971800" y="6473952"/>
            <a:ext cx="91348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i="1" dirty="0" err="1">
                <a:solidFill>
                  <a:schemeClr val="bg1">
                    <a:lumMod val="50000"/>
                  </a:schemeClr>
                </a:solidFill>
              </a:rPr>
              <a:t>Taigman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; Yang; </a:t>
            </a:r>
            <a:r>
              <a:rPr lang="en-US" sz="1400" i="1" dirty="0" err="1">
                <a:solidFill>
                  <a:schemeClr val="bg1">
                    <a:lumMod val="50000"/>
                  </a:schemeClr>
                </a:solidFill>
              </a:rPr>
              <a:t>Ranzato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, Wolf, </a:t>
            </a:r>
            <a:r>
              <a:rPr lang="en-US" sz="1400" i="1" dirty="0" err="1">
                <a:solidFill>
                  <a:schemeClr val="bg1">
                    <a:lumMod val="50000"/>
                  </a:schemeClr>
                </a:solidFill>
              </a:rPr>
              <a:t>DeepFace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: Closing the Gap to Human-Level Performance in Face Verification, 2014</a:t>
            </a:r>
          </a:p>
        </p:txBody>
      </p:sp>
    </p:spTree>
    <p:extLst>
      <p:ext uri="{BB962C8B-B14F-4D97-AF65-F5344CB8AC3E}">
        <p14:creationId xmlns:p14="http://schemas.microsoft.com/office/powerpoint/2010/main" val="664386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4156" y="506896"/>
            <a:ext cx="10754140" cy="1485900"/>
          </a:xfrm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The </a:t>
            </a:r>
            <a:r>
              <a:rPr lang="en-US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alignment </a:t>
            </a:r>
            <a:r>
              <a:rPr lang="en-US" dirty="0" smtClean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process - '</a:t>
            </a:r>
            <a:r>
              <a:rPr lang="en-US" i="1" dirty="0" err="1" smtClean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Frontalization</a:t>
            </a:r>
            <a:r>
              <a:rPr lang="en-US" i="1" dirty="0" smtClean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'</a:t>
            </a:r>
            <a:r>
              <a:rPr lang="en-US" dirty="0" smtClean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1962" y="1249846"/>
            <a:ext cx="8538527" cy="530810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9074426" y="3903899"/>
            <a:ext cx="1712219" cy="26540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971800" y="6473952"/>
            <a:ext cx="91348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i="1" dirty="0" err="1">
                <a:solidFill>
                  <a:schemeClr val="bg1">
                    <a:lumMod val="50000"/>
                  </a:schemeClr>
                </a:solidFill>
              </a:rPr>
              <a:t>Taigman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; Yang; </a:t>
            </a:r>
            <a:r>
              <a:rPr lang="en-US" sz="1400" i="1" dirty="0" err="1">
                <a:solidFill>
                  <a:schemeClr val="bg1">
                    <a:lumMod val="50000"/>
                  </a:schemeClr>
                </a:solidFill>
              </a:rPr>
              <a:t>Ranzato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, Wolf, </a:t>
            </a:r>
            <a:r>
              <a:rPr lang="en-US" sz="1400" i="1" dirty="0" err="1">
                <a:solidFill>
                  <a:schemeClr val="bg1">
                    <a:lumMod val="50000"/>
                  </a:schemeClr>
                </a:solidFill>
              </a:rPr>
              <a:t>DeepFace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: Closing the Gap to Human-Level Performance in Face Verification, 2014</a:t>
            </a:r>
          </a:p>
        </p:txBody>
      </p:sp>
    </p:spTree>
    <p:extLst>
      <p:ext uri="{BB962C8B-B14F-4D97-AF65-F5344CB8AC3E}">
        <p14:creationId xmlns:p14="http://schemas.microsoft.com/office/powerpoint/2010/main" val="2248093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263204"/>
            <a:ext cx="9601200" cy="1485900"/>
          </a:xfrm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What is one shot learning?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6424" y="1255328"/>
            <a:ext cx="9601200" cy="2018224"/>
          </a:xfrm>
        </p:spPr>
        <p:txBody>
          <a:bodyPr>
            <a:normAutofit/>
          </a:bodyPr>
          <a:lstStyle/>
          <a:p>
            <a:r>
              <a:rPr lang="en-US" sz="2800" dirty="0" smtClean="0"/>
              <a:t>One-shot </a:t>
            </a:r>
            <a:r>
              <a:rPr lang="en-US" sz="2800" dirty="0"/>
              <a:t>learning </a:t>
            </a:r>
            <a:r>
              <a:rPr lang="en-US" sz="2800" dirty="0">
                <a:solidFill>
                  <a:schemeClr val="tx1"/>
                </a:solidFill>
              </a:rPr>
              <a:t>aims to learn information about object categories from </a:t>
            </a:r>
            <a:r>
              <a:rPr lang="en-US" sz="2800" dirty="0" smtClean="0">
                <a:solidFill>
                  <a:schemeClr val="tx1"/>
                </a:solidFill>
              </a:rPr>
              <a:t>few </a:t>
            </a:r>
            <a:r>
              <a:rPr lang="en-US" sz="2800" dirty="0" smtClean="0">
                <a:solidFill>
                  <a:schemeClr val="tx1"/>
                </a:solidFill>
              </a:rPr>
              <a:t>training </a:t>
            </a:r>
            <a:r>
              <a:rPr lang="en-US" sz="2800" dirty="0" smtClean="0">
                <a:solidFill>
                  <a:schemeClr val="tx1"/>
                </a:solidFill>
              </a:rPr>
              <a:t>examples.</a:t>
            </a:r>
            <a:endParaRPr lang="en-US" sz="2800" dirty="0" smtClean="0">
              <a:solidFill>
                <a:schemeClr val="tx1"/>
              </a:solidFill>
            </a:endParaRPr>
          </a:p>
          <a:p>
            <a:r>
              <a:rPr lang="en-US" sz="2800" dirty="0" smtClean="0">
                <a:solidFill>
                  <a:schemeClr val="tx1"/>
                </a:solidFill>
              </a:rPr>
              <a:t>The idea is to understand 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the similarity </a:t>
            </a:r>
            <a:r>
              <a:rPr lang="en-US" sz="2800" dirty="0" smtClean="0">
                <a:solidFill>
                  <a:schemeClr val="tx1"/>
                </a:solidFill>
              </a:rPr>
              <a:t>between the detected object to an known </a:t>
            </a:r>
            <a:r>
              <a:rPr lang="en-US" sz="2800" dirty="0" smtClean="0">
                <a:solidFill>
                  <a:schemeClr val="tx1"/>
                </a:solidFill>
              </a:rPr>
              <a:t>object.</a:t>
            </a:r>
            <a:endParaRPr lang="en-US" sz="2800" dirty="0" smtClean="0">
              <a:solidFill>
                <a:schemeClr val="tx1"/>
              </a:solidFill>
            </a:endParaRPr>
          </a:p>
        </p:txBody>
      </p:sp>
      <p:pic>
        <p:nvPicPr>
          <p:cNvPr id="8200" name="Picture 8" descr="×ª××¦××ª ×ª××× × ×¢×××¨ âªSIMILARITY UP MOVIEWâ¬â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036"/>
          <a:stretch/>
        </p:blipFill>
        <p:spPr bwMode="auto">
          <a:xfrm>
            <a:off x="2853054" y="3374315"/>
            <a:ext cx="6601841" cy="3219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9304154" y="6461939"/>
            <a:ext cx="28069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</a:rPr>
              <a:t>Image 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</a:rPr>
              <a:t>Source:</a:t>
            </a:r>
            <a:r>
              <a:rPr lang="he-IL" sz="14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</a:rPr>
              <a:t>Google</a:t>
            </a:r>
            <a:endParaRPr 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950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4156" y="506896"/>
            <a:ext cx="10754140" cy="1485900"/>
          </a:xfrm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The </a:t>
            </a:r>
            <a:r>
              <a:rPr lang="en-US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alignment </a:t>
            </a:r>
            <a:r>
              <a:rPr lang="en-US" dirty="0" smtClean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process - '</a:t>
            </a:r>
            <a:r>
              <a:rPr lang="en-US" i="1" dirty="0" err="1" smtClean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Frontalization</a:t>
            </a:r>
            <a:r>
              <a:rPr lang="en-US" i="1" dirty="0" smtClean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'</a:t>
            </a:r>
            <a:r>
              <a:rPr lang="en-US" dirty="0" smtClean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954156" y="1249846"/>
            <a:ext cx="9601200" cy="4386470"/>
          </a:xfrm>
        </p:spPr>
        <p:txBody>
          <a:bodyPr>
            <a:normAutofit/>
          </a:bodyPr>
          <a:lstStyle/>
          <a:p>
            <a:pPr marL="457200" indent="-457200">
              <a:buAutoNum type="alphaLcParenBoth"/>
            </a:pPr>
            <a:r>
              <a:rPr lang="en-US" sz="2400" dirty="0" smtClean="0"/>
              <a:t>2D </a:t>
            </a:r>
            <a:r>
              <a:rPr lang="en-US" sz="2400" dirty="0"/>
              <a:t>Alignment </a:t>
            </a:r>
            <a:r>
              <a:rPr lang="en-US" sz="2400" dirty="0" smtClean="0"/>
              <a:t> </a:t>
            </a:r>
            <a:r>
              <a:rPr lang="en-US" sz="2400" dirty="0" smtClean="0">
                <a:solidFill>
                  <a:schemeClr val="tx1"/>
                </a:solidFill>
              </a:rPr>
              <a:t>- detecting </a:t>
            </a:r>
            <a:r>
              <a:rPr lang="en-US" sz="2400" dirty="0">
                <a:solidFill>
                  <a:schemeClr val="tx1"/>
                </a:solidFill>
              </a:rPr>
              <a:t>6 fiducial points inside the detection crop, centered at the center of the eyes, tip of the nose and mouth </a:t>
            </a:r>
            <a:r>
              <a:rPr lang="en-US" sz="2400" dirty="0" smtClean="0">
                <a:solidFill>
                  <a:schemeClr val="tx1"/>
                </a:solidFill>
              </a:rPr>
              <a:t>locations</a:t>
            </a:r>
          </a:p>
          <a:p>
            <a:pPr marL="457200" indent="-457200">
              <a:buFont typeface="Franklin Gothic Book" panose="020B0503020102020204" pitchFamily="34" charset="0"/>
              <a:buAutoNum type="alphaLcParenBoth"/>
            </a:pPr>
            <a:r>
              <a:rPr lang="en-US" sz="2400" dirty="0" smtClean="0"/>
              <a:t>2D </a:t>
            </a:r>
            <a:r>
              <a:rPr lang="en-US" sz="2400" dirty="0"/>
              <a:t>Alignment  </a:t>
            </a:r>
            <a:r>
              <a:rPr lang="en-US" sz="2400" dirty="0">
                <a:solidFill>
                  <a:schemeClr val="tx1"/>
                </a:solidFill>
              </a:rPr>
              <a:t>- aligned crop: composing the final 2D </a:t>
            </a:r>
            <a:r>
              <a:rPr lang="en-US" sz="2400" dirty="0" smtClean="0">
                <a:solidFill>
                  <a:schemeClr val="tx1"/>
                </a:solidFill>
              </a:rPr>
              <a:t>transformation</a:t>
            </a:r>
            <a:endParaRPr lang="en-US" sz="2400" dirty="0">
              <a:solidFill>
                <a:schemeClr val="tx1"/>
              </a:solidFill>
            </a:endParaRPr>
          </a:p>
          <a:p>
            <a:pPr marL="457200" indent="-457200">
              <a:buAutoNum type="alphaLcParenBoth"/>
            </a:pPr>
            <a:endParaRPr lang="en-US" sz="2400" dirty="0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52279" r="77843"/>
          <a:stretch/>
        </p:blipFill>
        <p:spPr>
          <a:xfrm>
            <a:off x="8023380" y="3220279"/>
            <a:ext cx="1232456" cy="165012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53024" t="2459" b="49752"/>
          <a:stretch/>
        </p:blipFill>
        <p:spPr>
          <a:xfrm>
            <a:off x="5605670" y="3245504"/>
            <a:ext cx="2569335" cy="162490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l="-1" r="74494" b="50532"/>
          <a:stretch/>
        </p:blipFill>
        <p:spPr>
          <a:xfrm>
            <a:off x="1215417" y="3129978"/>
            <a:ext cx="2395331" cy="288795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l="53024" t="52599" r="22694"/>
          <a:stretch/>
        </p:blipFill>
        <p:spPr>
          <a:xfrm>
            <a:off x="10592715" y="3220279"/>
            <a:ext cx="1369358" cy="166180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/>
          <a:srcRect l="28530" t="52279" r="47375"/>
          <a:stretch/>
        </p:blipFill>
        <p:spPr>
          <a:xfrm>
            <a:off x="9376424" y="3245504"/>
            <a:ext cx="1340201" cy="165012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/>
          <a:srcRect l="30658" r="50468" b="50532"/>
          <a:stretch/>
        </p:blipFill>
        <p:spPr>
          <a:xfrm>
            <a:off x="3712603" y="3129979"/>
            <a:ext cx="1772479" cy="288795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971800" y="6473952"/>
            <a:ext cx="91348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i="1" dirty="0" err="1">
                <a:solidFill>
                  <a:schemeClr val="bg1">
                    <a:lumMod val="50000"/>
                  </a:schemeClr>
                </a:solidFill>
              </a:rPr>
              <a:t>Taigman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; Yang; </a:t>
            </a:r>
            <a:r>
              <a:rPr lang="en-US" sz="1400" i="1" dirty="0" err="1">
                <a:solidFill>
                  <a:schemeClr val="bg1">
                    <a:lumMod val="50000"/>
                  </a:schemeClr>
                </a:solidFill>
              </a:rPr>
              <a:t>Ranzato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, Wolf, </a:t>
            </a:r>
            <a:r>
              <a:rPr lang="en-US" sz="1400" i="1" dirty="0" err="1">
                <a:solidFill>
                  <a:schemeClr val="bg1">
                    <a:lumMod val="50000"/>
                  </a:schemeClr>
                </a:solidFill>
              </a:rPr>
              <a:t>DeepFace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: Closing the Gap to Human-Level Performance in Face Verification, 2014</a:t>
            </a:r>
          </a:p>
        </p:txBody>
      </p:sp>
    </p:spTree>
    <p:extLst>
      <p:ext uri="{BB962C8B-B14F-4D97-AF65-F5344CB8AC3E}">
        <p14:creationId xmlns:p14="http://schemas.microsoft.com/office/powerpoint/2010/main" val="519233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4156" y="506896"/>
            <a:ext cx="10754140" cy="1485900"/>
          </a:xfrm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The </a:t>
            </a:r>
            <a:r>
              <a:rPr lang="en-US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alignment </a:t>
            </a:r>
            <a:r>
              <a:rPr lang="en-US" dirty="0" smtClean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process - '</a:t>
            </a:r>
            <a:r>
              <a:rPr lang="en-US" i="1" dirty="0" err="1" smtClean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Frontalization</a:t>
            </a:r>
            <a:r>
              <a:rPr lang="en-US" i="1" dirty="0" smtClean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'</a:t>
            </a:r>
            <a:r>
              <a:rPr lang="en-US" dirty="0" smtClean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954156" y="1202951"/>
            <a:ext cx="9601200" cy="438647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>
                <a:solidFill>
                  <a:schemeClr val="tx1"/>
                </a:solidFill>
              </a:rPr>
              <a:t>(c) </a:t>
            </a:r>
            <a:r>
              <a:rPr lang="en-US" sz="2400" dirty="0"/>
              <a:t>2</a:t>
            </a:r>
            <a:r>
              <a:rPr lang="en-US" sz="2400" dirty="0" smtClean="0"/>
              <a:t>D Alignment</a:t>
            </a:r>
            <a:r>
              <a:rPr lang="en-US" sz="2400" dirty="0" smtClean="0">
                <a:solidFill>
                  <a:schemeClr val="tx1"/>
                </a:solidFill>
              </a:rPr>
              <a:t>  - localizing additional 67 fiducial points </a:t>
            </a:r>
          </a:p>
          <a:p>
            <a:pPr marL="0" indent="0">
              <a:buNone/>
            </a:pPr>
            <a:r>
              <a:rPr lang="en-US" sz="2400" dirty="0" smtClean="0">
                <a:solidFill>
                  <a:schemeClr val="tx1"/>
                </a:solidFill>
              </a:rPr>
              <a:t>(d) </a:t>
            </a:r>
            <a:r>
              <a:rPr lang="en-US" sz="2400" dirty="0" smtClean="0"/>
              <a:t>3D Alignment  </a:t>
            </a:r>
            <a:r>
              <a:rPr lang="en-US" sz="2400" dirty="0" smtClean="0">
                <a:solidFill>
                  <a:schemeClr val="tx1"/>
                </a:solidFill>
              </a:rPr>
              <a:t>- The reference 3D shape transformed to the 2D-	aligned crop image-plane.</a:t>
            </a:r>
          </a:p>
          <a:p>
            <a:pPr marL="0" indent="0">
              <a:buNone/>
            </a:pPr>
            <a:endParaRPr lang="en-US" sz="2400" dirty="0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2738" r="73797" b="49594"/>
          <a:stretch/>
        </p:blipFill>
        <p:spPr>
          <a:xfrm>
            <a:off x="954157" y="3061250"/>
            <a:ext cx="1436824" cy="162490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30088" t="2738" r="50456" b="49594"/>
          <a:stretch/>
        </p:blipFill>
        <p:spPr>
          <a:xfrm>
            <a:off x="2390981" y="3061250"/>
            <a:ext cx="1066856" cy="162490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t="52279" r="77843"/>
          <a:stretch/>
        </p:blipFill>
        <p:spPr>
          <a:xfrm>
            <a:off x="7676548" y="3082638"/>
            <a:ext cx="1232456" cy="165012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l="53024" t="2459" b="49752"/>
          <a:stretch/>
        </p:blipFill>
        <p:spPr>
          <a:xfrm>
            <a:off x="3450866" y="3061249"/>
            <a:ext cx="4425786" cy="279896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l="53024" t="52599" r="22694"/>
          <a:stretch/>
        </p:blipFill>
        <p:spPr>
          <a:xfrm>
            <a:off x="10245883" y="3082638"/>
            <a:ext cx="1369358" cy="166180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l="28530" t="52279" r="47375"/>
          <a:stretch/>
        </p:blipFill>
        <p:spPr>
          <a:xfrm>
            <a:off x="9029592" y="3107863"/>
            <a:ext cx="1340201" cy="165012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971800" y="6473952"/>
            <a:ext cx="91348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i="1" dirty="0" err="1">
                <a:solidFill>
                  <a:schemeClr val="bg1">
                    <a:lumMod val="50000"/>
                  </a:schemeClr>
                </a:solidFill>
              </a:rPr>
              <a:t>Taigman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; Yang; </a:t>
            </a:r>
            <a:r>
              <a:rPr lang="en-US" sz="1400" i="1" dirty="0" err="1">
                <a:solidFill>
                  <a:schemeClr val="bg1">
                    <a:lumMod val="50000"/>
                  </a:schemeClr>
                </a:solidFill>
              </a:rPr>
              <a:t>Ranzato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, Wolf, </a:t>
            </a:r>
            <a:r>
              <a:rPr lang="en-US" sz="1400" i="1" dirty="0" err="1">
                <a:solidFill>
                  <a:schemeClr val="bg1">
                    <a:lumMod val="50000"/>
                  </a:schemeClr>
                </a:solidFill>
              </a:rPr>
              <a:t>DeepFace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: Closing the Gap to Human-Level Performance in Face Verification, 2014</a:t>
            </a:r>
          </a:p>
        </p:txBody>
      </p:sp>
    </p:spTree>
    <p:extLst>
      <p:ext uri="{BB962C8B-B14F-4D97-AF65-F5344CB8AC3E}">
        <p14:creationId xmlns:p14="http://schemas.microsoft.com/office/powerpoint/2010/main" val="1284080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4156" y="506896"/>
            <a:ext cx="10754140" cy="1485900"/>
          </a:xfrm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The </a:t>
            </a:r>
            <a:r>
              <a:rPr lang="en-US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alignment </a:t>
            </a:r>
            <a:r>
              <a:rPr lang="en-US" dirty="0" smtClean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process - '</a:t>
            </a:r>
            <a:r>
              <a:rPr lang="en-US" i="1" dirty="0" err="1" smtClean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Frontalization</a:t>
            </a:r>
            <a:r>
              <a:rPr lang="en-US" i="1" dirty="0" smtClean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dirty="0" smtClean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' 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954156" y="1202951"/>
            <a:ext cx="9601200" cy="438647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chemeClr val="tx1"/>
                </a:solidFill>
              </a:rPr>
              <a:t>(e) </a:t>
            </a:r>
            <a:r>
              <a:rPr lang="en-US" sz="2400" dirty="0" smtClean="0"/>
              <a:t>2D-3D Alignment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>
                <a:solidFill>
                  <a:schemeClr val="tx1"/>
                </a:solidFill>
              </a:rPr>
              <a:t>- </a:t>
            </a:r>
            <a:r>
              <a:rPr lang="en-US" sz="2400" dirty="0" smtClean="0">
                <a:solidFill>
                  <a:schemeClr val="tx1"/>
                </a:solidFill>
              </a:rPr>
              <a:t>Triangle </a:t>
            </a:r>
            <a:r>
              <a:rPr lang="en-US" sz="2400" dirty="0">
                <a:solidFill>
                  <a:schemeClr val="tx1"/>
                </a:solidFill>
              </a:rPr>
              <a:t>visibility w.r.t. to the fitted 3D-2D camera; </a:t>
            </a:r>
            <a:r>
              <a:rPr lang="en-US" sz="2400" dirty="0" smtClean="0">
                <a:solidFill>
                  <a:schemeClr val="tx1"/>
                </a:solidFill>
              </a:rPr>
              <a:t>	darker </a:t>
            </a:r>
            <a:r>
              <a:rPr lang="en-US" sz="2400" dirty="0">
                <a:solidFill>
                  <a:schemeClr val="tx1"/>
                </a:solidFill>
              </a:rPr>
              <a:t>triangles are less visible.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tx1"/>
                </a:solidFill>
              </a:rPr>
              <a:t>(f) </a:t>
            </a:r>
            <a:r>
              <a:rPr lang="en-US" sz="2400" dirty="0"/>
              <a:t>3D Alignment </a:t>
            </a:r>
            <a:r>
              <a:rPr lang="en-US" sz="2400" dirty="0">
                <a:solidFill>
                  <a:schemeClr val="tx1"/>
                </a:solidFill>
              </a:rPr>
              <a:t> - The 67 fiducial points induced by the 3D model that </a:t>
            </a:r>
            <a:r>
              <a:rPr lang="en-US" sz="2400" dirty="0" smtClean="0">
                <a:solidFill>
                  <a:schemeClr val="tx1"/>
                </a:solidFill>
              </a:rPr>
              <a:t>	are </a:t>
            </a:r>
            <a:r>
              <a:rPr lang="en-US" sz="2400" dirty="0">
                <a:solidFill>
                  <a:schemeClr val="tx1"/>
                </a:solidFill>
              </a:rPr>
              <a:t>used to direct the piece-wise affine wrapping</a:t>
            </a:r>
            <a:r>
              <a:rPr lang="en-US" sz="2400" dirty="0" smtClean="0">
                <a:solidFill>
                  <a:schemeClr val="tx1"/>
                </a:solidFill>
              </a:rPr>
              <a:t>.</a:t>
            </a:r>
          </a:p>
          <a:p>
            <a:pPr marL="0" indent="0">
              <a:buNone/>
            </a:pPr>
            <a:r>
              <a:rPr lang="en-US" sz="2400" dirty="0" smtClean="0">
                <a:solidFill>
                  <a:schemeClr val="tx1"/>
                </a:solidFill>
              </a:rPr>
              <a:t>(g) </a:t>
            </a:r>
            <a:r>
              <a:rPr lang="en-US" sz="2400" dirty="0" smtClean="0"/>
              <a:t>2D </a:t>
            </a:r>
            <a:r>
              <a:rPr lang="en-US" sz="2400" dirty="0"/>
              <a:t>Alignment </a:t>
            </a:r>
            <a:r>
              <a:rPr lang="en-US" sz="2400" dirty="0" smtClean="0"/>
              <a:t>- </a:t>
            </a:r>
            <a:r>
              <a:rPr lang="en-US" sz="2400" dirty="0" smtClean="0">
                <a:solidFill>
                  <a:schemeClr val="tx1"/>
                </a:solidFill>
              </a:rPr>
              <a:t>The </a:t>
            </a:r>
            <a:r>
              <a:rPr lang="en-US" sz="2400" dirty="0">
                <a:solidFill>
                  <a:schemeClr val="tx1"/>
                </a:solidFill>
              </a:rPr>
              <a:t>final </a:t>
            </a:r>
            <a:r>
              <a:rPr lang="en-US" sz="2400" dirty="0" err="1">
                <a:solidFill>
                  <a:schemeClr val="tx1"/>
                </a:solidFill>
              </a:rPr>
              <a:t>frontalized</a:t>
            </a:r>
            <a:r>
              <a:rPr lang="en-US" sz="2400" dirty="0">
                <a:solidFill>
                  <a:schemeClr val="tx1"/>
                </a:solidFill>
              </a:rPr>
              <a:t> crop</a:t>
            </a:r>
          </a:p>
          <a:p>
            <a:pPr marL="0" indent="0">
              <a:buNone/>
            </a:pPr>
            <a:endParaRPr lang="en-US" sz="2400" dirty="0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2738" r="73797" b="49594"/>
          <a:stretch/>
        </p:blipFill>
        <p:spPr>
          <a:xfrm>
            <a:off x="891708" y="3816624"/>
            <a:ext cx="1341562" cy="151717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30088" t="2738" r="50456" b="49594"/>
          <a:stretch/>
        </p:blipFill>
        <p:spPr>
          <a:xfrm>
            <a:off x="2208873" y="3816624"/>
            <a:ext cx="996123" cy="151717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3318" t="52279" r="77843"/>
          <a:stretch/>
        </p:blipFill>
        <p:spPr>
          <a:xfrm>
            <a:off x="5508294" y="3816623"/>
            <a:ext cx="1527674" cy="240569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l="53024" t="2459" b="49752"/>
          <a:stretch/>
        </p:blipFill>
        <p:spPr>
          <a:xfrm>
            <a:off x="3204996" y="3816623"/>
            <a:ext cx="2420265" cy="153062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l="53024" t="52599" r="22694"/>
          <a:stretch/>
        </p:blipFill>
        <p:spPr>
          <a:xfrm>
            <a:off x="8558992" y="3843847"/>
            <a:ext cx="1996364" cy="242272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l="28530" t="52279" r="48820"/>
          <a:stretch/>
        </p:blipFill>
        <p:spPr>
          <a:xfrm>
            <a:off x="6969369" y="3852360"/>
            <a:ext cx="1836701" cy="240569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/>
          <a:srcRect l="81778" t="52838" r="1901" b="-1167"/>
          <a:stretch/>
        </p:blipFill>
        <p:spPr>
          <a:xfrm>
            <a:off x="10468289" y="3852360"/>
            <a:ext cx="1341784" cy="247011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971800" y="6473952"/>
            <a:ext cx="91348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i="1" dirty="0" err="1">
                <a:solidFill>
                  <a:schemeClr val="bg1">
                    <a:lumMod val="50000"/>
                  </a:schemeClr>
                </a:solidFill>
              </a:rPr>
              <a:t>Taigman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; Yang; </a:t>
            </a:r>
            <a:r>
              <a:rPr lang="en-US" sz="1400" i="1" dirty="0" err="1">
                <a:solidFill>
                  <a:schemeClr val="bg1">
                    <a:lumMod val="50000"/>
                  </a:schemeClr>
                </a:solidFill>
              </a:rPr>
              <a:t>Ranzato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, Wolf, </a:t>
            </a:r>
            <a:r>
              <a:rPr lang="en-US" sz="1400" i="1" dirty="0" err="1">
                <a:solidFill>
                  <a:schemeClr val="bg1">
                    <a:lumMod val="50000"/>
                  </a:schemeClr>
                </a:solidFill>
              </a:rPr>
              <a:t>DeepFace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: Closing the Gap to Human-Level Performance in Face Verification, 2014</a:t>
            </a:r>
          </a:p>
        </p:txBody>
      </p:sp>
    </p:spTree>
    <p:extLst>
      <p:ext uri="{BB962C8B-B14F-4D97-AF65-F5344CB8AC3E}">
        <p14:creationId xmlns:p14="http://schemas.microsoft.com/office/powerpoint/2010/main" val="480508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dirty="0" smtClean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The </a:t>
            </a:r>
            <a:r>
              <a:rPr lang="en-US" dirty="0" err="1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DeepFace</a:t>
            </a:r>
            <a:r>
              <a:rPr lang="en-US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architecture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64707" y="4263640"/>
            <a:ext cx="9601200" cy="233410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/>
              <a:t>C1, M2, C3 : </a:t>
            </a:r>
            <a:r>
              <a:rPr lang="en-US" sz="2400" dirty="0" smtClean="0">
                <a:solidFill>
                  <a:schemeClr val="tx1"/>
                </a:solidFill>
              </a:rPr>
              <a:t>Extract </a:t>
            </a:r>
            <a:r>
              <a:rPr lang="en-US" sz="2400" dirty="0">
                <a:solidFill>
                  <a:schemeClr val="tx1"/>
                </a:solidFill>
              </a:rPr>
              <a:t>low-level features (simple edges and </a:t>
            </a:r>
            <a:r>
              <a:rPr lang="en-US" sz="2400" dirty="0" smtClean="0">
                <a:solidFill>
                  <a:schemeClr val="tx1"/>
                </a:solidFill>
              </a:rPr>
              <a:t>texture)</a:t>
            </a:r>
          </a:p>
          <a:p>
            <a:pPr marL="0" indent="0">
              <a:buNone/>
            </a:pPr>
            <a:r>
              <a:rPr lang="en-US" sz="2400" dirty="0" smtClean="0"/>
              <a:t>L4</a:t>
            </a:r>
            <a:r>
              <a:rPr lang="en-US" sz="2400" dirty="0"/>
              <a:t>, L5, </a:t>
            </a:r>
            <a:r>
              <a:rPr lang="en-US" sz="2400" dirty="0" smtClean="0"/>
              <a:t>L6: L</a:t>
            </a:r>
            <a:r>
              <a:rPr lang="en-US" sz="2400" dirty="0" smtClean="0">
                <a:solidFill>
                  <a:schemeClr val="tx1"/>
                </a:solidFill>
              </a:rPr>
              <a:t>ocally </a:t>
            </a:r>
            <a:r>
              <a:rPr lang="en-US" sz="2400" dirty="0">
                <a:solidFill>
                  <a:schemeClr val="tx1"/>
                </a:solidFill>
              </a:rPr>
              <a:t>connected </a:t>
            </a:r>
            <a:r>
              <a:rPr lang="en-US" sz="2400" dirty="0" smtClean="0">
                <a:solidFill>
                  <a:schemeClr val="tx1"/>
                </a:solidFill>
              </a:rPr>
              <a:t>Layers</a:t>
            </a:r>
          </a:p>
          <a:p>
            <a:pPr marL="0" indent="0">
              <a:buNone/>
            </a:pPr>
            <a:r>
              <a:rPr lang="en-US" sz="2400" dirty="0"/>
              <a:t>L7, </a:t>
            </a:r>
            <a:r>
              <a:rPr lang="en-US" sz="2400" dirty="0" smtClean="0"/>
              <a:t>L8: </a:t>
            </a:r>
            <a:r>
              <a:rPr lang="en-US" sz="2400" dirty="0" smtClean="0">
                <a:solidFill>
                  <a:schemeClr val="tx1"/>
                </a:solidFill>
              </a:rPr>
              <a:t>Fully </a:t>
            </a:r>
            <a:r>
              <a:rPr lang="en-US" sz="2400" dirty="0">
                <a:solidFill>
                  <a:schemeClr val="tx1"/>
                </a:solidFill>
              </a:rPr>
              <a:t>connected Layers </a:t>
            </a:r>
          </a:p>
          <a:p>
            <a:pPr marL="0" indent="0">
              <a:buNone/>
            </a:pPr>
            <a:endParaRPr lang="en-US" sz="2400" dirty="0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r="68922" b="14733"/>
          <a:stretch/>
        </p:blipFill>
        <p:spPr>
          <a:xfrm>
            <a:off x="815010" y="1396984"/>
            <a:ext cx="3498574" cy="212594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2031" t="86122" r="83402"/>
          <a:stretch/>
        </p:blipFill>
        <p:spPr>
          <a:xfrm>
            <a:off x="745435" y="3637225"/>
            <a:ext cx="2335696" cy="49279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30812" b="21510"/>
          <a:stretch/>
        </p:blipFill>
        <p:spPr>
          <a:xfrm>
            <a:off x="4283766" y="1396985"/>
            <a:ext cx="7788965" cy="195697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21599" t="84489" r="70901" b="2635"/>
          <a:stretch/>
        </p:blipFill>
        <p:spPr>
          <a:xfrm>
            <a:off x="3200400" y="3522925"/>
            <a:ext cx="1202635" cy="45720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l="38085" t="77748" r="54849" b="3822"/>
          <a:stretch/>
        </p:blipFill>
        <p:spPr>
          <a:xfrm>
            <a:off x="4860236" y="3353961"/>
            <a:ext cx="1133061" cy="65445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l="48973" t="77095" r="44705" b="4152"/>
          <a:stretch/>
        </p:blipFill>
        <p:spPr>
          <a:xfrm>
            <a:off x="6301410" y="3085603"/>
            <a:ext cx="1013791" cy="66592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l="58125" t="76442" r="36235" b="2006"/>
          <a:stretch/>
        </p:blipFill>
        <p:spPr>
          <a:xfrm>
            <a:off x="7273787" y="3035907"/>
            <a:ext cx="904461" cy="76531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/>
          <a:srcRect l="67505" t="76442" r="26669" b="2006"/>
          <a:stretch/>
        </p:blipFill>
        <p:spPr>
          <a:xfrm>
            <a:off x="8319053" y="3035907"/>
            <a:ext cx="934278" cy="76531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/>
          <a:srcRect l="75480" t="76442" r="18818" b="2006"/>
          <a:stretch/>
        </p:blipFill>
        <p:spPr>
          <a:xfrm>
            <a:off x="9193461" y="2928438"/>
            <a:ext cx="805544" cy="67420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/>
          <a:srcRect l="82277" t="76442" r="12455" b="2006"/>
          <a:stretch/>
        </p:blipFill>
        <p:spPr>
          <a:xfrm>
            <a:off x="9999005" y="2882885"/>
            <a:ext cx="775252" cy="70228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/>
          <a:srcRect l="89682" t="76442" r="6468" b="9814"/>
          <a:stretch/>
        </p:blipFill>
        <p:spPr>
          <a:xfrm>
            <a:off x="10805729" y="3262365"/>
            <a:ext cx="665443" cy="52608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3"/>
          <a:srcRect l="95942" t="76989" r="816" b="8980"/>
          <a:stretch/>
        </p:blipFill>
        <p:spPr>
          <a:xfrm>
            <a:off x="11471172" y="3201376"/>
            <a:ext cx="625925" cy="599844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2971800" y="6473952"/>
            <a:ext cx="91348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i="1" dirty="0" err="1">
                <a:solidFill>
                  <a:schemeClr val="bg1">
                    <a:lumMod val="50000"/>
                  </a:schemeClr>
                </a:solidFill>
              </a:rPr>
              <a:t>Taigman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; Yang; </a:t>
            </a:r>
            <a:r>
              <a:rPr lang="en-US" sz="1400" i="1" dirty="0" err="1">
                <a:solidFill>
                  <a:schemeClr val="bg1">
                    <a:lumMod val="50000"/>
                  </a:schemeClr>
                </a:solidFill>
              </a:rPr>
              <a:t>Ranzato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, Wolf, </a:t>
            </a:r>
            <a:r>
              <a:rPr lang="en-US" sz="1400" i="1" dirty="0" err="1">
                <a:solidFill>
                  <a:schemeClr val="bg1">
                    <a:lumMod val="50000"/>
                  </a:schemeClr>
                </a:solidFill>
              </a:rPr>
              <a:t>DeepFace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: Closing the Gap to Human-Level Performance in Face Verification, 2014</a:t>
            </a:r>
          </a:p>
        </p:txBody>
      </p:sp>
    </p:spTree>
    <p:extLst>
      <p:ext uri="{BB962C8B-B14F-4D97-AF65-F5344CB8AC3E}">
        <p14:creationId xmlns:p14="http://schemas.microsoft.com/office/powerpoint/2010/main" val="82067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The training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1652954"/>
            <a:ext cx="9601200" cy="3581400"/>
          </a:xfrm>
        </p:spPr>
        <p:txBody>
          <a:bodyPr>
            <a:normAutofit/>
          </a:bodyPr>
          <a:lstStyle/>
          <a:p>
            <a:r>
              <a:rPr lang="en-US" sz="2400" dirty="0" smtClean="0">
                <a:solidFill>
                  <a:schemeClr val="tx1"/>
                </a:solidFill>
              </a:rPr>
              <a:t>We </a:t>
            </a:r>
            <a:r>
              <a:rPr lang="en-US" sz="2400" dirty="0">
                <a:solidFill>
                  <a:schemeClr val="tx1"/>
                </a:solidFill>
              </a:rPr>
              <a:t>use cross-entropy as </a:t>
            </a:r>
            <a:r>
              <a:rPr lang="en-US" sz="2400" dirty="0" smtClean="0">
                <a:solidFill>
                  <a:schemeClr val="tx1"/>
                </a:solidFill>
              </a:rPr>
              <a:t>the loss function:</a:t>
            </a:r>
          </a:p>
          <a:p>
            <a:pPr marL="0" indent="0">
              <a:buNone/>
            </a:pPr>
            <a:r>
              <a:rPr lang="en-US" sz="2400" dirty="0" smtClean="0">
                <a:solidFill>
                  <a:schemeClr val="tx1"/>
                </a:solidFill>
              </a:rPr>
              <a:t>	(K is </a:t>
            </a:r>
            <a:r>
              <a:rPr lang="en-US" sz="2400" dirty="0">
                <a:solidFill>
                  <a:schemeClr val="tx1"/>
                </a:solidFill>
              </a:rPr>
              <a:t>the index of the true label for a given </a:t>
            </a:r>
            <a:r>
              <a:rPr lang="en-US" sz="2400" dirty="0" smtClean="0">
                <a:solidFill>
                  <a:schemeClr val="tx1"/>
                </a:solidFill>
              </a:rPr>
              <a:t>input)</a:t>
            </a:r>
          </a:p>
          <a:p>
            <a:r>
              <a:rPr lang="en-US" sz="2400" dirty="0" smtClean="0">
                <a:solidFill>
                  <a:schemeClr val="tx1"/>
                </a:solidFill>
              </a:rPr>
              <a:t>The loss </a:t>
            </a:r>
            <a:r>
              <a:rPr lang="en-US" sz="2400" dirty="0">
                <a:solidFill>
                  <a:schemeClr val="tx1"/>
                </a:solidFill>
              </a:rPr>
              <a:t>is minimized over the </a:t>
            </a:r>
            <a:r>
              <a:rPr lang="en-US" sz="2400" dirty="0" smtClean="0">
                <a:solidFill>
                  <a:schemeClr val="tx1"/>
                </a:solidFill>
              </a:rPr>
              <a:t>parameters by </a:t>
            </a:r>
            <a:r>
              <a:rPr lang="en-US" sz="2400" dirty="0">
                <a:solidFill>
                  <a:schemeClr val="tx1"/>
                </a:solidFill>
              </a:rPr>
              <a:t>computing the gradient of L </a:t>
            </a:r>
            <a:r>
              <a:rPr lang="en-US" sz="2400" dirty="0" smtClean="0">
                <a:solidFill>
                  <a:schemeClr val="tx1"/>
                </a:solidFill>
              </a:rPr>
              <a:t>with respect to </a:t>
            </a:r>
            <a:r>
              <a:rPr lang="en-US" sz="2400" dirty="0">
                <a:solidFill>
                  <a:schemeClr val="tx1"/>
                </a:solidFill>
              </a:rPr>
              <a:t>the parameters </a:t>
            </a:r>
            <a:r>
              <a:rPr lang="en-US" sz="2400" dirty="0" smtClean="0">
                <a:solidFill>
                  <a:schemeClr val="tx1"/>
                </a:solidFill>
              </a:rPr>
              <a:t>and by </a:t>
            </a:r>
            <a:r>
              <a:rPr lang="en-US" sz="2400" dirty="0">
                <a:solidFill>
                  <a:schemeClr val="tx1"/>
                </a:solidFill>
              </a:rPr>
              <a:t>updating the parameters using stochastic gradient </a:t>
            </a:r>
            <a:r>
              <a:rPr lang="en-US" sz="2400" dirty="0" smtClean="0">
                <a:solidFill>
                  <a:schemeClr val="tx1"/>
                </a:solidFill>
              </a:rPr>
              <a:t>descent (SGD</a:t>
            </a:r>
            <a:r>
              <a:rPr lang="en-US" sz="2400" dirty="0">
                <a:solidFill>
                  <a:schemeClr val="tx1"/>
                </a:solidFill>
              </a:rPr>
              <a:t>). </a:t>
            </a:r>
            <a:endParaRPr lang="en-US" sz="2400" dirty="0" smtClean="0">
              <a:solidFill>
                <a:schemeClr val="tx1"/>
              </a:solidFill>
            </a:endParaRPr>
          </a:p>
          <a:p>
            <a:r>
              <a:rPr lang="en-US" sz="2400" dirty="0" smtClean="0">
                <a:solidFill>
                  <a:schemeClr val="tx1"/>
                </a:solidFill>
              </a:rPr>
              <a:t>The </a:t>
            </a:r>
            <a:r>
              <a:rPr lang="en-US" sz="2400" dirty="0">
                <a:solidFill>
                  <a:schemeClr val="tx1"/>
                </a:solidFill>
              </a:rPr>
              <a:t>gradients are computed by standard </a:t>
            </a:r>
            <a:r>
              <a:rPr lang="en-US" sz="2400" dirty="0" smtClean="0">
                <a:solidFill>
                  <a:schemeClr val="tx1"/>
                </a:solidFill>
              </a:rPr>
              <a:t>backpropagation of the error.</a:t>
            </a:r>
            <a:endParaRPr lang="en-US" sz="2400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9337" y="1562870"/>
            <a:ext cx="2251278" cy="504017"/>
          </a:xfrm>
          <a:prstGeom prst="rect">
            <a:avLst/>
          </a:prstGeom>
        </p:spPr>
      </p:pic>
      <p:pic>
        <p:nvPicPr>
          <p:cNvPr id="4098" name="Picture 2" descr="×ª××¦××ª ×ª××× × ×¢×××¨ âªcross-entropy graphsâ¬â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98" b="41071"/>
          <a:stretch/>
        </p:blipFill>
        <p:spPr bwMode="auto">
          <a:xfrm>
            <a:off x="1371600" y="4297496"/>
            <a:ext cx="9193237" cy="2298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8848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6" name="Picture 6" descr="×ª××¦××ª ×ª××× × ×¢×××¨ âªcross-entropy graphsâ¬â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271"/>
          <a:stretch/>
        </p:blipFill>
        <p:spPr bwMode="auto">
          <a:xfrm>
            <a:off x="1041839" y="685801"/>
            <a:ext cx="10240449" cy="4997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5289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Face verification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1629295"/>
            <a:ext cx="9601200" cy="4238105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tx1"/>
                </a:solidFill>
                <a:latin typeface="Franklin Gothic Book (Body)"/>
              </a:rPr>
              <a:t>In order to tell whether two images of faces show the same person they try three different methods.</a:t>
            </a:r>
          </a:p>
          <a:p>
            <a:r>
              <a:rPr lang="en-US" sz="2400" dirty="0">
                <a:solidFill>
                  <a:schemeClr val="tx1"/>
                </a:solidFill>
                <a:latin typeface="Franklin Gothic Book (Body)"/>
              </a:rPr>
              <a:t>Each of these relies on the vector extracted by the first fully connected layer in the network (4096d).</a:t>
            </a:r>
          </a:p>
          <a:p>
            <a:r>
              <a:rPr lang="en-US" sz="2400" dirty="0">
                <a:solidFill>
                  <a:schemeClr val="tx1"/>
                </a:solidFill>
                <a:latin typeface="Franklin Gothic Book (Body)"/>
              </a:rPr>
              <a:t>Let these vectors be f1 (image 1) and f2 (image 2). The methods are then:</a:t>
            </a:r>
          </a:p>
          <a:p>
            <a:pPr marL="987552" lvl="1" indent="-457200">
              <a:buFont typeface="+mj-lt"/>
              <a:buAutoNum type="arabicPeriod"/>
            </a:pPr>
            <a:r>
              <a:rPr lang="en-US" sz="2400" i="0" dirty="0">
                <a:solidFill>
                  <a:schemeClr val="tx1"/>
                </a:solidFill>
                <a:latin typeface="Franklin Gothic Book (Body)"/>
              </a:rPr>
              <a:t>Inner product </a:t>
            </a:r>
            <a:endParaRPr lang="en-US" sz="2400" i="0" dirty="0" smtClean="0">
              <a:solidFill>
                <a:schemeClr val="tx1"/>
              </a:solidFill>
              <a:latin typeface="Franklin Gothic Book (Body)"/>
            </a:endParaRPr>
          </a:p>
          <a:p>
            <a:pPr marL="987552" lvl="1" indent="-457200">
              <a:buFont typeface="+mj-lt"/>
              <a:buAutoNum type="arabicPeriod"/>
            </a:pPr>
            <a:r>
              <a:rPr lang="en-US" sz="2400" i="0" dirty="0" smtClean="0">
                <a:solidFill>
                  <a:schemeClr val="tx1"/>
                </a:solidFill>
                <a:latin typeface="Franklin Gothic Book (Body)"/>
              </a:rPr>
              <a:t>Weighted </a:t>
            </a:r>
            <a:r>
              <a:rPr lang="en-US" sz="2400" i="0" dirty="0">
                <a:solidFill>
                  <a:schemeClr val="tx1"/>
                </a:solidFill>
                <a:latin typeface="Franklin Gothic Book (Body)"/>
              </a:rPr>
              <a:t>X^2 (chi-squared) </a:t>
            </a:r>
            <a:r>
              <a:rPr lang="en-US" sz="2400" i="0" dirty="0" smtClean="0">
                <a:solidFill>
                  <a:schemeClr val="tx1"/>
                </a:solidFill>
                <a:latin typeface="Franklin Gothic Book (Body)"/>
              </a:rPr>
              <a:t>distance</a:t>
            </a:r>
          </a:p>
          <a:p>
            <a:pPr marL="987552" lvl="1" indent="-457200">
              <a:buFont typeface="+mj-lt"/>
              <a:buAutoNum type="arabicPeriod"/>
            </a:pPr>
            <a:r>
              <a:rPr lang="en-US" sz="2400" i="0" dirty="0" smtClean="0">
                <a:solidFill>
                  <a:schemeClr val="tx1"/>
                </a:solidFill>
                <a:latin typeface="Franklin Gothic Book (Body)"/>
              </a:rPr>
              <a:t>Siamese </a:t>
            </a:r>
            <a:r>
              <a:rPr lang="en-US" sz="2400" i="0" dirty="0">
                <a:solidFill>
                  <a:schemeClr val="tx1"/>
                </a:solidFill>
                <a:latin typeface="Franklin Gothic Book (Body)"/>
              </a:rPr>
              <a:t>network. </a:t>
            </a:r>
          </a:p>
        </p:txBody>
      </p:sp>
    </p:spTree>
    <p:extLst>
      <p:ext uri="{BB962C8B-B14F-4D97-AF65-F5344CB8AC3E}">
        <p14:creationId xmlns:p14="http://schemas.microsoft.com/office/powerpoint/2010/main" val="1487620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1496291"/>
            <a:ext cx="9601200" cy="4371109"/>
          </a:xfrm>
        </p:spPr>
        <p:txBody>
          <a:bodyPr>
            <a:noAutofit/>
          </a:bodyPr>
          <a:lstStyle/>
          <a:p>
            <a:r>
              <a:rPr lang="en-US" sz="28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LFW</a:t>
            </a:r>
            <a:r>
              <a:rPr lang="en-US" sz="2800" dirty="0">
                <a:solidFill>
                  <a:schemeClr val="tx1"/>
                </a:solidFill>
                <a:latin typeface="+mj-lt"/>
              </a:rPr>
              <a:t> (Labeled Faces in the Wild): 13,323 web photos of </a:t>
            </a:r>
            <a:r>
              <a:rPr lang="en-US" sz="2800" dirty="0" smtClean="0">
                <a:solidFill>
                  <a:schemeClr val="tx1"/>
                </a:solidFill>
                <a:latin typeface="+mj-lt"/>
              </a:rPr>
              <a:t>5,749 </a:t>
            </a:r>
            <a:r>
              <a:rPr lang="en-US" sz="2800" dirty="0">
                <a:solidFill>
                  <a:schemeClr val="tx1"/>
                </a:solidFill>
                <a:latin typeface="+mj-lt"/>
              </a:rPr>
              <a:t>celebrities</a:t>
            </a:r>
          </a:p>
          <a:p>
            <a:pPr marL="0" indent="0">
              <a:buNone/>
            </a:pPr>
            <a:r>
              <a:rPr lang="en-US" sz="2800" dirty="0" smtClean="0">
                <a:solidFill>
                  <a:schemeClr val="tx1"/>
                </a:solidFill>
                <a:latin typeface="+mj-lt"/>
              </a:rPr>
              <a:t>	Human </a:t>
            </a:r>
            <a:r>
              <a:rPr lang="en-US" sz="2800" dirty="0">
                <a:solidFill>
                  <a:schemeClr val="tx1"/>
                </a:solidFill>
                <a:latin typeface="+mj-lt"/>
              </a:rPr>
              <a:t>Performance </a:t>
            </a:r>
            <a:r>
              <a:rPr lang="en-US" sz="2800" dirty="0" smtClean="0">
                <a:solidFill>
                  <a:schemeClr val="tx1"/>
                </a:solidFill>
                <a:latin typeface="+mj-lt"/>
              </a:rPr>
              <a:t>: 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  <a:latin typeface="+mj-lt"/>
              </a:rPr>
              <a:t>97.5%</a:t>
            </a:r>
            <a:r>
              <a:rPr lang="en-US" sz="2800" dirty="0" smtClean="0">
                <a:solidFill>
                  <a:schemeClr val="tx1"/>
                </a:solidFill>
                <a:latin typeface="+mj-lt"/>
              </a:rPr>
              <a:t> accuracy</a:t>
            </a:r>
          </a:p>
          <a:p>
            <a:pPr marL="0" indent="0">
              <a:buNone/>
            </a:pPr>
            <a:r>
              <a:rPr lang="en-US" sz="2800" dirty="0">
                <a:solidFill>
                  <a:schemeClr val="tx1"/>
                </a:solidFill>
                <a:latin typeface="+mj-lt"/>
              </a:rPr>
              <a:t>	</a:t>
            </a:r>
            <a:r>
              <a:rPr lang="en-US" sz="2800" dirty="0" smtClean="0">
                <a:solidFill>
                  <a:schemeClr val="tx1"/>
                </a:solidFill>
                <a:latin typeface="+mj-lt"/>
              </a:rPr>
              <a:t>The </a:t>
            </a:r>
            <a:r>
              <a:rPr lang="en-US" sz="2800" dirty="0" err="1" smtClean="0">
                <a:solidFill>
                  <a:schemeClr val="tx1"/>
                </a:solidFill>
                <a:latin typeface="+mj-lt"/>
              </a:rPr>
              <a:t>DeepFace</a:t>
            </a:r>
            <a:r>
              <a:rPr lang="en-US" sz="2800" dirty="0" smtClean="0">
                <a:solidFill>
                  <a:schemeClr val="tx1"/>
                </a:solidFill>
                <a:latin typeface="+mj-lt"/>
              </a:rPr>
              <a:t> Performance: </a:t>
            </a:r>
            <a:r>
              <a:rPr lang="en-US" sz="2800" dirty="0" smtClean="0">
                <a:latin typeface="+mj-lt"/>
              </a:rPr>
              <a:t>97.35</a:t>
            </a:r>
            <a:r>
              <a:rPr lang="en-US" sz="2800" dirty="0">
                <a:latin typeface="+mj-lt"/>
              </a:rPr>
              <a:t>%</a:t>
            </a:r>
            <a:r>
              <a:rPr lang="en-US" sz="2800" dirty="0" smtClean="0">
                <a:solidFill>
                  <a:schemeClr val="accent6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2800" dirty="0" smtClean="0">
                <a:solidFill>
                  <a:schemeClr val="tx1"/>
                </a:solidFill>
                <a:latin typeface="+mj-lt"/>
              </a:rPr>
              <a:t>accuracy</a:t>
            </a:r>
          </a:p>
          <a:p>
            <a:pPr marL="0" indent="0">
              <a:buNone/>
            </a:pPr>
            <a:endParaRPr lang="en-US" sz="2800" dirty="0" smtClean="0">
              <a:solidFill>
                <a:schemeClr val="tx1"/>
              </a:solidFill>
              <a:latin typeface="+mj-lt"/>
            </a:endParaRPr>
          </a:p>
          <a:p>
            <a:r>
              <a:rPr lang="en-US" sz="2800" dirty="0">
                <a:solidFill>
                  <a:schemeClr val="tx2">
                    <a:lumMod val="75000"/>
                  </a:schemeClr>
                </a:solidFill>
                <a:latin typeface="Franklin Gothic Book (Body)"/>
              </a:rPr>
              <a:t>YTF</a:t>
            </a:r>
            <a:r>
              <a:rPr lang="en-US" sz="2800" dirty="0">
                <a:solidFill>
                  <a:schemeClr val="tx1"/>
                </a:solidFill>
                <a:latin typeface="Franklin Gothic Book (Body)"/>
              </a:rPr>
              <a:t> (YouTube Faces): 3425 YouTube videos of 1,595 </a:t>
            </a:r>
            <a:r>
              <a:rPr lang="en-US" sz="2800" dirty="0" smtClean="0">
                <a:solidFill>
                  <a:schemeClr val="tx1"/>
                </a:solidFill>
                <a:latin typeface="Franklin Gothic Book (Body)"/>
              </a:rPr>
              <a:t>subjects</a:t>
            </a:r>
          </a:p>
          <a:p>
            <a:pPr marL="530352" lvl="1" indent="0">
              <a:buNone/>
            </a:pPr>
            <a:r>
              <a:rPr lang="en-US" sz="2800" dirty="0" smtClean="0">
                <a:solidFill>
                  <a:schemeClr val="tx1"/>
                </a:solidFill>
              </a:rPr>
              <a:t>	The </a:t>
            </a:r>
            <a:r>
              <a:rPr lang="en-US" sz="2800" dirty="0" err="1">
                <a:solidFill>
                  <a:schemeClr val="tx1"/>
                </a:solidFill>
              </a:rPr>
              <a:t>DeepFace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smtClean="0">
                <a:solidFill>
                  <a:schemeClr val="tx1"/>
                </a:solidFill>
              </a:rPr>
              <a:t>Performance:</a:t>
            </a:r>
            <a:r>
              <a:rPr lang="en-US" sz="2800" dirty="0" smtClean="0"/>
              <a:t> 92.5%</a:t>
            </a:r>
            <a:r>
              <a:rPr lang="en-US" sz="2800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2800" dirty="0" smtClean="0">
                <a:solidFill>
                  <a:schemeClr val="tx1"/>
                </a:solidFill>
              </a:rPr>
              <a:t>accuracy</a:t>
            </a:r>
          </a:p>
          <a:p>
            <a:pPr marL="530352" lvl="1" indent="0">
              <a:buNone/>
            </a:pPr>
            <a:r>
              <a:rPr lang="en-US" sz="2800" dirty="0">
                <a:solidFill>
                  <a:schemeClr val="tx1"/>
                </a:solidFill>
              </a:rPr>
              <a:t>	(reduces the </a:t>
            </a:r>
            <a:r>
              <a:rPr lang="en-US" sz="2800" dirty="0" smtClean="0">
                <a:solidFill>
                  <a:schemeClr val="tx1"/>
                </a:solidFill>
              </a:rPr>
              <a:t>previous </a:t>
            </a:r>
            <a:r>
              <a:rPr lang="en-US" sz="2800" dirty="0">
                <a:solidFill>
                  <a:schemeClr val="tx1"/>
                </a:solidFill>
              </a:rPr>
              <a:t>error </a:t>
            </a:r>
            <a:r>
              <a:rPr lang="en-US" sz="2800" dirty="0" smtClean="0">
                <a:solidFill>
                  <a:schemeClr val="tx1"/>
                </a:solidFill>
              </a:rPr>
              <a:t>by </a:t>
            </a:r>
            <a:r>
              <a:rPr lang="en-US" sz="2800" dirty="0">
                <a:solidFill>
                  <a:schemeClr val="tx1"/>
                </a:solidFill>
              </a:rPr>
              <a:t>more </a:t>
            </a:r>
            <a:r>
              <a:rPr lang="en-US" sz="2800" dirty="0" smtClean="0">
                <a:solidFill>
                  <a:schemeClr val="tx1"/>
                </a:solidFill>
              </a:rPr>
              <a:t>than 50%!)</a:t>
            </a:r>
            <a:endParaRPr lang="en-US" sz="2800" dirty="0">
              <a:solidFill>
                <a:schemeClr val="tx1"/>
              </a:solidFill>
            </a:endParaRPr>
          </a:p>
          <a:p>
            <a:pPr marL="530352" lvl="1" indent="0">
              <a:buNone/>
            </a:pPr>
            <a:endParaRPr lang="en-US" sz="2800" dirty="0">
              <a:solidFill>
                <a:schemeClr val="tx1"/>
              </a:solidFill>
            </a:endParaRPr>
          </a:p>
          <a:p>
            <a:endParaRPr lang="en-US" sz="2800" dirty="0">
              <a:solidFill>
                <a:schemeClr val="tx1"/>
              </a:solidFill>
              <a:latin typeface="Franklin Gothic Book (Body)"/>
            </a:endParaRPr>
          </a:p>
          <a:p>
            <a:endParaRPr lang="en-US" sz="280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88308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Triplets Network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1496291"/>
            <a:ext cx="9601200" cy="5361709"/>
          </a:xfrm>
        </p:spPr>
        <p:txBody>
          <a:bodyPr>
            <a:noAutofit/>
          </a:bodyPr>
          <a:lstStyle/>
          <a:p>
            <a:endParaRPr lang="en-US" sz="2400" dirty="0" smtClean="0">
              <a:solidFill>
                <a:schemeClr val="tx1"/>
              </a:solidFill>
              <a:latin typeface="Franklin Gothic Book (Body)"/>
            </a:endParaRPr>
          </a:p>
          <a:p>
            <a:endParaRPr lang="en-US" sz="2400" dirty="0">
              <a:solidFill>
                <a:schemeClr val="tx1"/>
              </a:solidFill>
              <a:latin typeface="Franklin Gothic Book (Body)"/>
            </a:endParaRPr>
          </a:p>
          <a:p>
            <a:endParaRPr lang="en-US" sz="2400" dirty="0" smtClean="0">
              <a:solidFill>
                <a:schemeClr val="tx1"/>
              </a:solidFill>
              <a:latin typeface="Franklin Gothic Book (Body)"/>
            </a:endParaRPr>
          </a:p>
          <a:p>
            <a:endParaRPr lang="en-US" sz="2400" dirty="0">
              <a:solidFill>
                <a:schemeClr val="tx1"/>
              </a:solidFill>
              <a:latin typeface="Franklin Gothic Book (Body)"/>
            </a:endParaRPr>
          </a:p>
          <a:p>
            <a:r>
              <a:rPr lang="en-US" sz="2400" dirty="0" smtClean="0">
                <a:latin typeface="Franklin Gothic Book (Body)"/>
              </a:rPr>
              <a:t>The </a:t>
            </a:r>
            <a:r>
              <a:rPr lang="en-US" sz="2400" dirty="0">
                <a:latin typeface="Franklin Gothic Book (Body)"/>
              </a:rPr>
              <a:t>Triplet Loss </a:t>
            </a:r>
            <a:r>
              <a:rPr lang="en-US" sz="2400" dirty="0">
                <a:solidFill>
                  <a:schemeClr val="tx1"/>
                </a:solidFill>
                <a:latin typeface="Franklin Gothic Book (Body)"/>
              </a:rPr>
              <a:t>minimizes the distance between an anchor and a positive, both of which have the same identity, and maximizes the distance between the anchor and a negative of a different identity.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2503" y="1496291"/>
            <a:ext cx="6883167" cy="1724369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1944794" y="5281128"/>
            <a:ext cx="3094893" cy="1211111"/>
            <a:chOff x="1944794" y="5281128"/>
            <a:chExt cx="3094893" cy="1211111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3"/>
            <a:srcRect l="54072" t="36292" r="965" b="15500"/>
            <a:stretch/>
          </p:blipFill>
          <p:spPr>
            <a:xfrm>
              <a:off x="1944794" y="5281128"/>
              <a:ext cx="3094893" cy="831284"/>
            </a:xfrm>
            <a:prstGeom prst="rect">
              <a:avLst/>
            </a:prstGeom>
          </p:spPr>
        </p:pic>
        <p:sp>
          <p:nvSpPr>
            <p:cNvPr id="15" name="Freeform 14"/>
            <p:cNvSpPr/>
            <p:nvPr/>
          </p:nvSpPr>
          <p:spPr>
            <a:xfrm>
              <a:off x="2657851" y="5634109"/>
              <a:ext cx="1182821" cy="858130"/>
            </a:xfrm>
            <a:custGeom>
              <a:avLst/>
              <a:gdLst>
                <a:gd name="connsiteX0" fmla="*/ 830937 w 1182821"/>
                <a:gd name="connsiteY0" fmla="*/ 28136 h 580800"/>
                <a:gd name="connsiteX1" fmla="*/ 535515 w 1182821"/>
                <a:gd name="connsiteY1" fmla="*/ 42203 h 580800"/>
                <a:gd name="connsiteX2" fmla="*/ 493312 w 1182821"/>
                <a:gd name="connsiteY2" fmla="*/ 56271 h 580800"/>
                <a:gd name="connsiteX3" fmla="*/ 15010 w 1182821"/>
                <a:gd name="connsiteY3" fmla="*/ 70339 h 580800"/>
                <a:gd name="connsiteX4" fmla="*/ 943 w 1182821"/>
                <a:gd name="connsiteY4" fmla="*/ 112542 h 580800"/>
                <a:gd name="connsiteX5" fmla="*/ 99417 w 1182821"/>
                <a:gd name="connsiteY5" fmla="*/ 182880 h 580800"/>
                <a:gd name="connsiteX6" fmla="*/ 127552 w 1182821"/>
                <a:gd name="connsiteY6" fmla="*/ 211016 h 580800"/>
                <a:gd name="connsiteX7" fmla="*/ 211958 w 1182821"/>
                <a:gd name="connsiteY7" fmla="*/ 267286 h 580800"/>
                <a:gd name="connsiteX8" fmla="*/ 240094 w 1182821"/>
                <a:gd name="connsiteY8" fmla="*/ 295422 h 580800"/>
                <a:gd name="connsiteX9" fmla="*/ 324500 w 1182821"/>
                <a:gd name="connsiteY9" fmla="*/ 323557 h 580800"/>
                <a:gd name="connsiteX10" fmla="*/ 437041 w 1182821"/>
                <a:gd name="connsiteY10" fmla="*/ 351693 h 580800"/>
                <a:gd name="connsiteX11" fmla="*/ 465177 w 1182821"/>
                <a:gd name="connsiteY11" fmla="*/ 393896 h 580800"/>
                <a:gd name="connsiteX12" fmla="*/ 493312 w 1182821"/>
                <a:gd name="connsiteY12" fmla="*/ 478302 h 580800"/>
                <a:gd name="connsiteX13" fmla="*/ 479244 w 1182821"/>
                <a:gd name="connsiteY13" fmla="*/ 576776 h 580800"/>
                <a:gd name="connsiteX14" fmla="*/ 521447 w 1182821"/>
                <a:gd name="connsiteY14" fmla="*/ 562708 h 580800"/>
                <a:gd name="connsiteX15" fmla="*/ 957546 w 1182821"/>
                <a:gd name="connsiteY15" fmla="*/ 548640 h 580800"/>
                <a:gd name="connsiteX16" fmla="*/ 1013817 w 1182821"/>
                <a:gd name="connsiteY16" fmla="*/ 520505 h 580800"/>
                <a:gd name="connsiteX17" fmla="*/ 1056020 w 1182821"/>
                <a:gd name="connsiteY17" fmla="*/ 506437 h 580800"/>
                <a:gd name="connsiteX18" fmla="*/ 1140426 w 1182821"/>
                <a:gd name="connsiteY18" fmla="*/ 464234 h 580800"/>
                <a:gd name="connsiteX19" fmla="*/ 1182629 w 1182821"/>
                <a:gd name="connsiteY19" fmla="*/ 365760 h 580800"/>
                <a:gd name="connsiteX20" fmla="*/ 1154494 w 1182821"/>
                <a:gd name="connsiteY20" fmla="*/ 196948 h 580800"/>
                <a:gd name="connsiteX21" fmla="*/ 1070087 w 1182821"/>
                <a:gd name="connsiteY21" fmla="*/ 154745 h 580800"/>
                <a:gd name="connsiteX22" fmla="*/ 1027884 w 1182821"/>
                <a:gd name="connsiteY22" fmla="*/ 140677 h 580800"/>
                <a:gd name="connsiteX23" fmla="*/ 760598 w 1182821"/>
                <a:gd name="connsiteY23" fmla="*/ 126610 h 580800"/>
                <a:gd name="connsiteX24" fmla="*/ 662124 w 1182821"/>
                <a:gd name="connsiteY24" fmla="*/ 112542 h 580800"/>
                <a:gd name="connsiteX25" fmla="*/ 704327 w 1182821"/>
                <a:gd name="connsiteY25" fmla="*/ 84406 h 580800"/>
                <a:gd name="connsiteX26" fmla="*/ 732463 w 1182821"/>
                <a:gd name="connsiteY26" fmla="*/ 56271 h 580800"/>
                <a:gd name="connsiteX27" fmla="*/ 788734 w 1182821"/>
                <a:gd name="connsiteY27" fmla="*/ 0 h 580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82821" h="580800">
                  <a:moveTo>
                    <a:pt x="830937" y="28136"/>
                  </a:moveTo>
                  <a:cubicBezTo>
                    <a:pt x="732463" y="32825"/>
                    <a:pt x="633760" y="34016"/>
                    <a:pt x="535515" y="42203"/>
                  </a:cubicBezTo>
                  <a:cubicBezTo>
                    <a:pt x="520738" y="43434"/>
                    <a:pt x="508119" y="55471"/>
                    <a:pt x="493312" y="56271"/>
                  </a:cubicBezTo>
                  <a:cubicBezTo>
                    <a:pt x="334042" y="64880"/>
                    <a:pt x="174444" y="65650"/>
                    <a:pt x="15010" y="70339"/>
                  </a:cubicBezTo>
                  <a:cubicBezTo>
                    <a:pt x="10321" y="84407"/>
                    <a:pt x="-3746" y="98474"/>
                    <a:pt x="943" y="112542"/>
                  </a:cubicBezTo>
                  <a:cubicBezTo>
                    <a:pt x="12350" y="146762"/>
                    <a:pt x="73445" y="169894"/>
                    <a:pt x="99417" y="182880"/>
                  </a:cubicBezTo>
                  <a:cubicBezTo>
                    <a:pt x="108795" y="192259"/>
                    <a:pt x="116941" y="203058"/>
                    <a:pt x="127552" y="211016"/>
                  </a:cubicBezTo>
                  <a:cubicBezTo>
                    <a:pt x="154603" y="231305"/>
                    <a:pt x="188048" y="243376"/>
                    <a:pt x="211958" y="267286"/>
                  </a:cubicBezTo>
                  <a:cubicBezTo>
                    <a:pt x="221337" y="276665"/>
                    <a:pt x="228231" y="289490"/>
                    <a:pt x="240094" y="295422"/>
                  </a:cubicBezTo>
                  <a:cubicBezTo>
                    <a:pt x="266620" y="308685"/>
                    <a:pt x="295728" y="316364"/>
                    <a:pt x="324500" y="323557"/>
                  </a:cubicBezTo>
                  <a:lnTo>
                    <a:pt x="437041" y="351693"/>
                  </a:lnTo>
                  <a:cubicBezTo>
                    <a:pt x="446420" y="365761"/>
                    <a:pt x="458310" y="378446"/>
                    <a:pt x="465177" y="393896"/>
                  </a:cubicBezTo>
                  <a:cubicBezTo>
                    <a:pt x="477222" y="420997"/>
                    <a:pt x="493312" y="478302"/>
                    <a:pt x="493312" y="478302"/>
                  </a:cubicBezTo>
                  <a:cubicBezTo>
                    <a:pt x="488623" y="511127"/>
                    <a:pt x="468759" y="545320"/>
                    <a:pt x="479244" y="576776"/>
                  </a:cubicBezTo>
                  <a:cubicBezTo>
                    <a:pt x="483933" y="590844"/>
                    <a:pt x="506644" y="563579"/>
                    <a:pt x="521447" y="562708"/>
                  </a:cubicBezTo>
                  <a:cubicBezTo>
                    <a:pt x="666638" y="554167"/>
                    <a:pt x="812180" y="553329"/>
                    <a:pt x="957546" y="548640"/>
                  </a:cubicBezTo>
                  <a:cubicBezTo>
                    <a:pt x="976303" y="539262"/>
                    <a:pt x="994542" y="528766"/>
                    <a:pt x="1013817" y="520505"/>
                  </a:cubicBezTo>
                  <a:cubicBezTo>
                    <a:pt x="1027447" y="514664"/>
                    <a:pt x="1042757" y="513069"/>
                    <a:pt x="1056020" y="506437"/>
                  </a:cubicBezTo>
                  <a:cubicBezTo>
                    <a:pt x="1165102" y="451896"/>
                    <a:pt x="1034347" y="499594"/>
                    <a:pt x="1140426" y="464234"/>
                  </a:cubicBezTo>
                  <a:cubicBezTo>
                    <a:pt x="1161128" y="433180"/>
                    <a:pt x="1185224" y="407287"/>
                    <a:pt x="1182629" y="365760"/>
                  </a:cubicBezTo>
                  <a:cubicBezTo>
                    <a:pt x="1179071" y="308824"/>
                    <a:pt x="1170166" y="251800"/>
                    <a:pt x="1154494" y="196948"/>
                  </a:cubicBezTo>
                  <a:cubicBezTo>
                    <a:pt x="1144677" y="162588"/>
                    <a:pt x="1092591" y="161175"/>
                    <a:pt x="1070087" y="154745"/>
                  </a:cubicBezTo>
                  <a:cubicBezTo>
                    <a:pt x="1055829" y="150671"/>
                    <a:pt x="1042652" y="142020"/>
                    <a:pt x="1027884" y="140677"/>
                  </a:cubicBezTo>
                  <a:cubicBezTo>
                    <a:pt x="939032" y="132600"/>
                    <a:pt x="849693" y="131299"/>
                    <a:pt x="760598" y="126610"/>
                  </a:cubicBezTo>
                  <a:cubicBezTo>
                    <a:pt x="727773" y="121921"/>
                    <a:pt x="688650" y="132437"/>
                    <a:pt x="662124" y="112542"/>
                  </a:cubicBezTo>
                  <a:cubicBezTo>
                    <a:pt x="648598" y="102397"/>
                    <a:pt x="691125" y="94968"/>
                    <a:pt x="704327" y="84406"/>
                  </a:cubicBezTo>
                  <a:cubicBezTo>
                    <a:pt x="714684" y="76121"/>
                    <a:pt x="722106" y="64556"/>
                    <a:pt x="732463" y="56271"/>
                  </a:cubicBezTo>
                  <a:cubicBezTo>
                    <a:pt x="789049" y="11003"/>
                    <a:pt x="763596" y="50277"/>
                    <a:pt x="788734" y="0"/>
                  </a:cubicBezTo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7287064" y="4891502"/>
            <a:ext cx="2954217" cy="1220909"/>
            <a:chOff x="7132319" y="4431322"/>
            <a:chExt cx="2954217" cy="1220909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3"/>
            <a:srcRect l="52884" t="52856" r="13802"/>
            <a:stretch/>
          </p:blipFill>
          <p:spPr>
            <a:xfrm>
              <a:off x="7132319" y="4839286"/>
              <a:ext cx="2293035" cy="812945"/>
            </a:xfrm>
            <a:prstGeom prst="rect">
              <a:avLst/>
            </a:prstGeom>
          </p:spPr>
        </p:pic>
        <p:sp>
          <p:nvSpPr>
            <p:cNvPr id="19" name="Freeform 18"/>
            <p:cNvSpPr/>
            <p:nvPr/>
          </p:nvSpPr>
          <p:spPr>
            <a:xfrm>
              <a:off x="7776600" y="4431322"/>
              <a:ext cx="2309936" cy="815927"/>
            </a:xfrm>
            <a:custGeom>
              <a:avLst/>
              <a:gdLst>
                <a:gd name="connsiteX0" fmla="*/ 1845702 w 2309936"/>
                <a:gd name="connsiteY0" fmla="*/ 267287 h 815927"/>
                <a:gd name="connsiteX1" fmla="*/ 1606551 w 2309936"/>
                <a:gd name="connsiteY1" fmla="*/ 239151 h 815927"/>
                <a:gd name="connsiteX2" fmla="*/ 1564348 w 2309936"/>
                <a:gd name="connsiteY2" fmla="*/ 211016 h 815927"/>
                <a:gd name="connsiteX3" fmla="*/ 1437739 w 2309936"/>
                <a:gd name="connsiteY3" fmla="*/ 182880 h 815927"/>
                <a:gd name="connsiteX4" fmla="*/ 1381468 w 2309936"/>
                <a:gd name="connsiteY4" fmla="*/ 168813 h 815927"/>
                <a:gd name="connsiteX5" fmla="*/ 1339265 w 2309936"/>
                <a:gd name="connsiteY5" fmla="*/ 154745 h 815927"/>
                <a:gd name="connsiteX6" fmla="*/ 1254859 w 2309936"/>
                <a:gd name="connsiteY6" fmla="*/ 140677 h 815927"/>
                <a:gd name="connsiteX7" fmla="*/ 1128250 w 2309936"/>
                <a:gd name="connsiteY7" fmla="*/ 98474 h 815927"/>
                <a:gd name="connsiteX8" fmla="*/ 1086047 w 2309936"/>
                <a:gd name="connsiteY8" fmla="*/ 84407 h 815927"/>
                <a:gd name="connsiteX9" fmla="*/ 987573 w 2309936"/>
                <a:gd name="connsiteY9" fmla="*/ 70339 h 815927"/>
                <a:gd name="connsiteX10" fmla="*/ 875031 w 2309936"/>
                <a:gd name="connsiteY10" fmla="*/ 42204 h 815927"/>
                <a:gd name="connsiteX11" fmla="*/ 832828 w 2309936"/>
                <a:gd name="connsiteY11" fmla="*/ 28136 h 815927"/>
                <a:gd name="connsiteX12" fmla="*/ 762490 w 2309936"/>
                <a:gd name="connsiteY12" fmla="*/ 14068 h 815927"/>
                <a:gd name="connsiteX13" fmla="*/ 706219 w 2309936"/>
                <a:gd name="connsiteY13" fmla="*/ 0 h 815927"/>
                <a:gd name="connsiteX14" fmla="*/ 270120 w 2309936"/>
                <a:gd name="connsiteY14" fmla="*/ 14068 h 815927"/>
                <a:gd name="connsiteX15" fmla="*/ 227917 w 2309936"/>
                <a:gd name="connsiteY15" fmla="*/ 28136 h 815927"/>
                <a:gd name="connsiteX16" fmla="*/ 185714 w 2309936"/>
                <a:gd name="connsiteY16" fmla="*/ 56271 h 815927"/>
                <a:gd name="connsiteX17" fmla="*/ 157579 w 2309936"/>
                <a:gd name="connsiteY17" fmla="*/ 98474 h 815927"/>
                <a:gd name="connsiteX18" fmla="*/ 73173 w 2309936"/>
                <a:gd name="connsiteY18" fmla="*/ 126610 h 815927"/>
                <a:gd name="connsiteX19" fmla="*/ 16902 w 2309936"/>
                <a:gd name="connsiteY19" fmla="*/ 196948 h 815927"/>
                <a:gd name="connsiteX20" fmla="*/ 2834 w 2309936"/>
                <a:gd name="connsiteY20" fmla="*/ 239151 h 815927"/>
                <a:gd name="connsiteX21" fmla="*/ 16902 w 2309936"/>
                <a:gd name="connsiteY21" fmla="*/ 337625 h 815927"/>
                <a:gd name="connsiteX22" fmla="*/ 45037 w 2309936"/>
                <a:gd name="connsiteY22" fmla="*/ 422031 h 815927"/>
                <a:gd name="connsiteX23" fmla="*/ 30970 w 2309936"/>
                <a:gd name="connsiteY23" fmla="*/ 478302 h 815927"/>
                <a:gd name="connsiteX24" fmla="*/ 2834 w 2309936"/>
                <a:gd name="connsiteY24" fmla="*/ 506437 h 815927"/>
                <a:gd name="connsiteX25" fmla="*/ 213850 w 2309936"/>
                <a:gd name="connsiteY25" fmla="*/ 520505 h 815927"/>
                <a:gd name="connsiteX26" fmla="*/ 945370 w 2309936"/>
                <a:gd name="connsiteY26" fmla="*/ 520505 h 815927"/>
                <a:gd name="connsiteX27" fmla="*/ 1071979 w 2309936"/>
                <a:gd name="connsiteY27" fmla="*/ 548640 h 815927"/>
                <a:gd name="connsiteX28" fmla="*/ 1170453 w 2309936"/>
                <a:gd name="connsiteY28" fmla="*/ 562708 h 815927"/>
                <a:gd name="connsiteX29" fmla="*/ 1254859 w 2309936"/>
                <a:gd name="connsiteY29" fmla="*/ 590844 h 815927"/>
                <a:gd name="connsiteX30" fmla="*/ 1282994 w 2309936"/>
                <a:gd name="connsiteY30" fmla="*/ 633047 h 815927"/>
                <a:gd name="connsiteX31" fmla="*/ 1367400 w 2309936"/>
                <a:gd name="connsiteY31" fmla="*/ 675250 h 815927"/>
                <a:gd name="connsiteX32" fmla="*/ 1395536 w 2309936"/>
                <a:gd name="connsiteY32" fmla="*/ 703385 h 815927"/>
                <a:gd name="connsiteX33" fmla="*/ 1536213 w 2309936"/>
                <a:gd name="connsiteY33" fmla="*/ 745588 h 815927"/>
                <a:gd name="connsiteX34" fmla="*/ 1606551 w 2309936"/>
                <a:gd name="connsiteY34" fmla="*/ 787791 h 815927"/>
                <a:gd name="connsiteX35" fmla="*/ 1761296 w 2309936"/>
                <a:gd name="connsiteY35" fmla="*/ 815927 h 815927"/>
                <a:gd name="connsiteX36" fmla="*/ 2112988 w 2309936"/>
                <a:gd name="connsiteY36" fmla="*/ 801859 h 815927"/>
                <a:gd name="connsiteX37" fmla="*/ 2267733 w 2309936"/>
                <a:gd name="connsiteY37" fmla="*/ 787791 h 815927"/>
                <a:gd name="connsiteX38" fmla="*/ 2309936 w 2309936"/>
                <a:gd name="connsiteY38" fmla="*/ 703385 h 815927"/>
                <a:gd name="connsiteX39" fmla="*/ 2281800 w 2309936"/>
                <a:gd name="connsiteY39" fmla="*/ 618979 h 815927"/>
                <a:gd name="connsiteX40" fmla="*/ 2253665 w 2309936"/>
                <a:gd name="connsiteY40" fmla="*/ 506437 h 815927"/>
                <a:gd name="connsiteX41" fmla="*/ 2225530 w 2309936"/>
                <a:gd name="connsiteY41" fmla="*/ 464234 h 815927"/>
                <a:gd name="connsiteX42" fmla="*/ 2211462 w 2309936"/>
                <a:gd name="connsiteY42" fmla="*/ 422031 h 815927"/>
                <a:gd name="connsiteX43" fmla="*/ 2127056 w 2309936"/>
                <a:gd name="connsiteY43" fmla="*/ 407964 h 815927"/>
                <a:gd name="connsiteX44" fmla="*/ 2042650 w 2309936"/>
                <a:gd name="connsiteY44" fmla="*/ 379828 h 815927"/>
                <a:gd name="connsiteX45" fmla="*/ 1972311 w 2309936"/>
                <a:gd name="connsiteY45" fmla="*/ 337625 h 815927"/>
                <a:gd name="connsiteX46" fmla="*/ 1930108 w 2309936"/>
                <a:gd name="connsiteY46" fmla="*/ 309490 h 815927"/>
                <a:gd name="connsiteX47" fmla="*/ 1845702 w 2309936"/>
                <a:gd name="connsiteY47" fmla="*/ 267287 h 815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2309936" h="815927">
                  <a:moveTo>
                    <a:pt x="1845702" y="267287"/>
                  </a:moveTo>
                  <a:cubicBezTo>
                    <a:pt x="1791776" y="255564"/>
                    <a:pt x="1656835" y="258008"/>
                    <a:pt x="1606551" y="239151"/>
                  </a:cubicBezTo>
                  <a:cubicBezTo>
                    <a:pt x="1590720" y="233215"/>
                    <a:pt x="1579888" y="217676"/>
                    <a:pt x="1564348" y="211016"/>
                  </a:cubicBezTo>
                  <a:cubicBezTo>
                    <a:pt x="1545875" y="203099"/>
                    <a:pt x="1451606" y="185961"/>
                    <a:pt x="1437739" y="182880"/>
                  </a:cubicBezTo>
                  <a:cubicBezTo>
                    <a:pt x="1418865" y="178686"/>
                    <a:pt x="1400058" y="174124"/>
                    <a:pt x="1381468" y="168813"/>
                  </a:cubicBezTo>
                  <a:cubicBezTo>
                    <a:pt x="1367210" y="164739"/>
                    <a:pt x="1353741" y="157962"/>
                    <a:pt x="1339265" y="154745"/>
                  </a:cubicBezTo>
                  <a:cubicBezTo>
                    <a:pt x="1311421" y="148557"/>
                    <a:pt x="1282531" y="147595"/>
                    <a:pt x="1254859" y="140677"/>
                  </a:cubicBezTo>
                  <a:cubicBezTo>
                    <a:pt x="1254839" y="140672"/>
                    <a:pt x="1149361" y="105511"/>
                    <a:pt x="1128250" y="98474"/>
                  </a:cubicBezTo>
                  <a:cubicBezTo>
                    <a:pt x="1114182" y="93785"/>
                    <a:pt x="1100727" y="86504"/>
                    <a:pt x="1086047" y="84407"/>
                  </a:cubicBezTo>
                  <a:lnTo>
                    <a:pt x="987573" y="70339"/>
                  </a:lnTo>
                  <a:cubicBezTo>
                    <a:pt x="891103" y="38182"/>
                    <a:pt x="1010838" y="76155"/>
                    <a:pt x="875031" y="42204"/>
                  </a:cubicBezTo>
                  <a:cubicBezTo>
                    <a:pt x="860645" y="38608"/>
                    <a:pt x="847214" y="31733"/>
                    <a:pt x="832828" y="28136"/>
                  </a:cubicBezTo>
                  <a:cubicBezTo>
                    <a:pt x="809632" y="22337"/>
                    <a:pt x="785831" y="19255"/>
                    <a:pt x="762490" y="14068"/>
                  </a:cubicBezTo>
                  <a:cubicBezTo>
                    <a:pt x="743616" y="9874"/>
                    <a:pt x="724976" y="4689"/>
                    <a:pt x="706219" y="0"/>
                  </a:cubicBezTo>
                  <a:cubicBezTo>
                    <a:pt x="560853" y="4689"/>
                    <a:pt x="415311" y="5527"/>
                    <a:pt x="270120" y="14068"/>
                  </a:cubicBezTo>
                  <a:cubicBezTo>
                    <a:pt x="255317" y="14939"/>
                    <a:pt x="241180" y="21504"/>
                    <a:pt x="227917" y="28136"/>
                  </a:cubicBezTo>
                  <a:cubicBezTo>
                    <a:pt x="212795" y="35697"/>
                    <a:pt x="199782" y="46893"/>
                    <a:pt x="185714" y="56271"/>
                  </a:cubicBezTo>
                  <a:cubicBezTo>
                    <a:pt x="176336" y="70339"/>
                    <a:pt x="171916" y="89513"/>
                    <a:pt x="157579" y="98474"/>
                  </a:cubicBezTo>
                  <a:cubicBezTo>
                    <a:pt x="132430" y="114192"/>
                    <a:pt x="73173" y="126610"/>
                    <a:pt x="73173" y="126610"/>
                  </a:cubicBezTo>
                  <a:cubicBezTo>
                    <a:pt x="47002" y="152780"/>
                    <a:pt x="34649" y="161453"/>
                    <a:pt x="16902" y="196948"/>
                  </a:cubicBezTo>
                  <a:cubicBezTo>
                    <a:pt x="10270" y="210211"/>
                    <a:pt x="7523" y="225083"/>
                    <a:pt x="2834" y="239151"/>
                  </a:cubicBezTo>
                  <a:cubicBezTo>
                    <a:pt x="7523" y="271976"/>
                    <a:pt x="9446" y="305316"/>
                    <a:pt x="16902" y="337625"/>
                  </a:cubicBezTo>
                  <a:cubicBezTo>
                    <a:pt x="23571" y="366523"/>
                    <a:pt x="45037" y="422031"/>
                    <a:pt x="45037" y="422031"/>
                  </a:cubicBezTo>
                  <a:cubicBezTo>
                    <a:pt x="40348" y="440788"/>
                    <a:pt x="39617" y="461009"/>
                    <a:pt x="30970" y="478302"/>
                  </a:cubicBezTo>
                  <a:cubicBezTo>
                    <a:pt x="25039" y="490165"/>
                    <a:pt x="-10090" y="503455"/>
                    <a:pt x="2834" y="506437"/>
                  </a:cubicBezTo>
                  <a:cubicBezTo>
                    <a:pt x="71524" y="522288"/>
                    <a:pt x="143511" y="515816"/>
                    <a:pt x="213850" y="520505"/>
                  </a:cubicBezTo>
                  <a:cubicBezTo>
                    <a:pt x="579169" y="503899"/>
                    <a:pt x="535680" y="497744"/>
                    <a:pt x="945370" y="520505"/>
                  </a:cubicBezTo>
                  <a:cubicBezTo>
                    <a:pt x="1091193" y="528606"/>
                    <a:pt x="978391" y="529923"/>
                    <a:pt x="1071979" y="548640"/>
                  </a:cubicBezTo>
                  <a:cubicBezTo>
                    <a:pt x="1104493" y="555143"/>
                    <a:pt x="1137628" y="558019"/>
                    <a:pt x="1170453" y="562708"/>
                  </a:cubicBezTo>
                  <a:cubicBezTo>
                    <a:pt x="1198588" y="572087"/>
                    <a:pt x="1238408" y="566168"/>
                    <a:pt x="1254859" y="590844"/>
                  </a:cubicBezTo>
                  <a:cubicBezTo>
                    <a:pt x="1264237" y="604912"/>
                    <a:pt x="1271039" y="621092"/>
                    <a:pt x="1282994" y="633047"/>
                  </a:cubicBezTo>
                  <a:cubicBezTo>
                    <a:pt x="1310264" y="660317"/>
                    <a:pt x="1333076" y="663809"/>
                    <a:pt x="1367400" y="675250"/>
                  </a:cubicBezTo>
                  <a:cubicBezTo>
                    <a:pt x="1376779" y="684628"/>
                    <a:pt x="1384020" y="696805"/>
                    <a:pt x="1395536" y="703385"/>
                  </a:cubicBezTo>
                  <a:cubicBezTo>
                    <a:pt x="1445365" y="731858"/>
                    <a:pt x="1481553" y="734656"/>
                    <a:pt x="1536213" y="745588"/>
                  </a:cubicBezTo>
                  <a:cubicBezTo>
                    <a:pt x="1559659" y="759656"/>
                    <a:pt x="1581164" y="777636"/>
                    <a:pt x="1606551" y="787791"/>
                  </a:cubicBezTo>
                  <a:cubicBezTo>
                    <a:pt x="1620595" y="793409"/>
                    <a:pt x="1753826" y="814682"/>
                    <a:pt x="1761296" y="815927"/>
                  </a:cubicBezTo>
                  <a:lnTo>
                    <a:pt x="2112988" y="801859"/>
                  </a:lnTo>
                  <a:cubicBezTo>
                    <a:pt x="2164703" y="798986"/>
                    <a:pt x="2218229" y="803023"/>
                    <a:pt x="2267733" y="787791"/>
                  </a:cubicBezTo>
                  <a:cubicBezTo>
                    <a:pt x="2287990" y="781558"/>
                    <a:pt x="2304645" y="719258"/>
                    <a:pt x="2309936" y="703385"/>
                  </a:cubicBezTo>
                  <a:cubicBezTo>
                    <a:pt x="2300557" y="675250"/>
                    <a:pt x="2289603" y="647591"/>
                    <a:pt x="2281800" y="618979"/>
                  </a:cubicBezTo>
                  <a:cubicBezTo>
                    <a:pt x="2272167" y="583656"/>
                    <a:pt x="2270741" y="540590"/>
                    <a:pt x="2253665" y="506437"/>
                  </a:cubicBezTo>
                  <a:cubicBezTo>
                    <a:pt x="2246104" y="491315"/>
                    <a:pt x="2233091" y="479356"/>
                    <a:pt x="2225530" y="464234"/>
                  </a:cubicBezTo>
                  <a:cubicBezTo>
                    <a:pt x="2218898" y="450971"/>
                    <a:pt x="2224337" y="429388"/>
                    <a:pt x="2211462" y="422031"/>
                  </a:cubicBezTo>
                  <a:cubicBezTo>
                    <a:pt x="2186697" y="407880"/>
                    <a:pt x="2155191" y="412653"/>
                    <a:pt x="2127056" y="407964"/>
                  </a:cubicBezTo>
                  <a:cubicBezTo>
                    <a:pt x="2098921" y="398585"/>
                    <a:pt x="2063621" y="400799"/>
                    <a:pt x="2042650" y="379828"/>
                  </a:cubicBezTo>
                  <a:cubicBezTo>
                    <a:pt x="1987694" y="324874"/>
                    <a:pt x="2045359" y="374149"/>
                    <a:pt x="1972311" y="337625"/>
                  </a:cubicBezTo>
                  <a:cubicBezTo>
                    <a:pt x="1957189" y="330064"/>
                    <a:pt x="1945558" y="316357"/>
                    <a:pt x="1930108" y="309490"/>
                  </a:cubicBezTo>
                  <a:cubicBezTo>
                    <a:pt x="1821270" y="261117"/>
                    <a:pt x="1899628" y="279010"/>
                    <a:pt x="1845702" y="267287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Half Frame 20"/>
          <p:cNvSpPr/>
          <p:nvPr/>
        </p:nvSpPr>
        <p:spPr>
          <a:xfrm rot="8318426">
            <a:off x="5443127" y="5075947"/>
            <a:ext cx="936894" cy="1003090"/>
          </a:xfrm>
          <a:prstGeom prst="halfFrame">
            <a:avLst>
              <a:gd name="adj1" fmla="val 19067"/>
              <a:gd name="adj2" fmla="val 1891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9432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5667" y="663702"/>
            <a:ext cx="4600575" cy="5810250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883920" y="28956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Triplet Network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971800" y="6473952"/>
            <a:ext cx="91348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Hoffer, </a:t>
            </a:r>
            <a:r>
              <a:rPr lang="en-US" sz="1400" i="1" dirty="0" err="1">
                <a:solidFill>
                  <a:schemeClr val="bg1">
                    <a:lumMod val="50000"/>
                  </a:schemeClr>
                </a:solidFill>
              </a:rPr>
              <a:t>Ailon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, DEEP METRIC LEARNING USING TRIPLET NETWORK , 2015</a:t>
            </a:r>
          </a:p>
        </p:txBody>
      </p:sp>
      <p:sp>
        <p:nvSpPr>
          <p:cNvPr id="9" name="Rectangle 8"/>
          <p:cNvSpPr/>
          <p:nvPr/>
        </p:nvSpPr>
        <p:spPr>
          <a:xfrm>
            <a:off x="3097765" y="1726165"/>
            <a:ext cx="2624079" cy="62754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109031" y="1722698"/>
            <a:ext cx="2624079" cy="62754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7"/>
              <p:cNvSpPr/>
              <p:nvPr/>
            </p:nvSpPr>
            <p:spPr>
              <a:xfrm>
                <a:off x="3029883" y="1862796"/>
                <a:ext cx="2762679" cy="485967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𝑁𝑒𝑡</m:t>
                              </m:r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𝑁𝑒𝑡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sz="2000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9883" y="1862796"/>
                <a:ext cx="2762679" cy="485967"/>
              </a:xfrm>
              <a:prstGeom prst="rect">
                <a:avLst/>
              </a:prstGeom>
              <a:blipFill>
                <a:blip r:embed="rId3"/>
                <a:stretch>
                  <a:fillRect b="-50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ectangle 10"/>
              <p:cNvSpPr/>
              <p:nvPr/>
            </p:nvSpPr>
            <p:spPr>
              <a:xfrm>
                <a:off x="6078473" y="1815179"/>
                <a:ext cx="2775119" cy="485967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𝑁𝑒𝑡</m:t>
                              </m:r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𝑁𝑒𝑡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  <m:r>
                                <a:rPr lang="en-US" sz="2000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8473" y="1815179"/>
                <a:ext cx="2775119" cy="485967"/>
              </a:xfrm>
              <a:prstGeom prst="rect">
                <a:avLst/>
              </a:prstGeom>
              <a:blipFill>
                <a:blip r:embed="rId4"/>
                <a:stretch>
                  <a:fillRect b="-50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Rectangle 11"/>
              <p:cNvSpPr/>
              <p:nvPr/>
            </p:nvSpPr>
            <p:spPr>
              <a:xfrm>
                <a:off x="4506948" y="3466249"/>
                <a:ext cx="621516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𝑁𝑒𝑡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6948" y="3466249"/>
                <a:ext cx="621516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Rectangle 12"/>
              <p:cNvSpPr/>
              <p:nvPr/>
            </p:nvSpPr>
            <p:spPr>
              <a:xfrm>
                <a:off x="5611573" y="3466249"/>
                <a:ext cx="621516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𝑁𝑒𝑡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1573" y="3466249"/>
                <a:ext cx="621516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Rectangle 13"/>
              <p:cNvSpPr/>
              <p:nvPr/>
            </p:nvSpPr>
            <p:spPr>
              <a:xfrm>
                <a:off x="6716198" y="3452063"/>
                <a:ext cx="621516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𝑁𝑒𝑡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6198" y="3452063"/>
                <a:ext cx="621516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/>
          <p:cNvSpPr/>
          <p:nvPr/>
        </p:nvSpPr>
        <p:spPr>
          <a:xfrm>
            <a:off x="5194105" y="676564"/>
            <a:ext cx="1456451" cy="57270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ysClr val="windowText" lastClr="000000"/>
                </a:solidFill>
              </a:rPr>
              <a:t>Comparator</a:t>
            </a:r>
            <a:endParaRPr lang="en-US" i="1" dirty="0">
              <a:solidFill>
                <a:sysClr val="windowText" lastClr="00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Rectangle 15"/>
              <p:cNvSpPr/>
              <p:nvPr/>
            </p:nvSpPr>
            <p:spPr>
              <a:xfrm>
                <a:off x="4618644" y="5057563"/>
                <a:ext cx="485005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8644" y="5057563"/>
                <a:ext cx="485005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Rectangle 16"/>
              <p:cNvSpPr/>
              <p:nvPr/>
            </p:nvSpPr>
            <p:spPr>
              <a:xfrm>
                <a:off x="5721844" y="5033902"/>
                <a:ext cx="479170" cy="39074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1844" y="5033902"/>
                <a:ext cx="479170" cy="390748"/>
              </a:xfrm>
              <a:prstGeom prst="rect">
                <a:avLst/>
              </a:prstGeom>
              <a:blipFill>
                <a:blip r:embed="rId9"/>
                <a:stretch>
                  <a:fillRect b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Rectangle 17"/>
              <p:cNvSpPr/>
              <p:nvPr/>
            </p:nvSpPr>
            <p:spPr>
              <a:xfrm>
                <a:off x="6827894" y="5057563"/>
                <a:ext cx="480966" cy="39074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7894" y="5057563"/>
                <a:ext cx="480966" cy="390748"/>
              </a:xfrm>
              <a:prstGeom prst="rect">
                <a:avLst/>
              </a:prstGeom>
              <a:blipFill>
                <a:blip r:embed="rId10"/>
                <a:stretch>
                  <a:fillRect b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99885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Similarity</a:t>
            </a:r>
            <a:endParaRPr lang="en-US" dirty="0"/>
          </a:p>
        </p:txBody>
      </p:sp>
      <p:pic>
        <p:nvPicPr>
          <p:cNvPr id="5" name="Picture 4" descr="HandWritingRecogntion_Example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1585857"/>
            <a:ext cx="4195912" cy="1770529"/>
          </a:xfrm>
          <a:prstGeom prst="rect">
            <a:avLst/>
          </a:prstGeom>
        </p:spPr>
      </p:pic>
      <p:pic>
        <p:nvPicPr>
          <p:cNvPr id="7" name="Picture 2" descr="×ª××¦××ª ×ª××× × ×¢×××¨ âªperson and his idâ¬â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3509454"/>
            <a:ext cx="4050254" cy="3288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7990" y="1514364"/>
            <a:ext cx="5850928" cy="517135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371600" y="1351616"/>
            <a:ext cx="47160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1</a:t>
            </a:r>
            <a:endParaRPr lang="en-US" sz="54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377426" y="3176713"/>
            <a:ext cx="47160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2</a:t>
            </a:r>
            <a:endParaRPr lang="en-US" sz="54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706048" y="1351616"/>
            <a:ext cx="47160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3</a:t>
            </a:r>
            <a:endParaRPr lang="en-US" sz="54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304154" y="6461939"/>
            <a:ext cx="28069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</a:rPr>
              <a:t>Image Source:</a:t>
            </a:r>
            <a:r>
              <a:rPr lang="he-IL" sz="14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</a:rPr>
              <a:t>Google</a:t>
            </a:r>
            <a:endParaRPr 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7901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FaceNet</a:t>
            </a:r>
            <a:r>
              <a:rPr lang="en-US" dirty="0" smtClean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(Google, 2015)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1496291"/>
            <a:ext cx="9601200" cy="4371109"/>
          </a:xfrm>
        </p:spPr>
        <p:txBody>
          <a:bodyPr>
            <a:noAutofit/>
          </a:bodyPr>
          <a:lstStyle/>
          <a:p>
            <a:r>
              <a:rPr lang="en-US" sz="2800" dirty="0" err="1" smtClean="0">
                <a:solidFill>
                  <a:schemeClr val="tx1"/>
                </a:solidFill>
                <a:latin typeface="Franklin Gothic Book (Body)"/>
              </a:rPr>
              <a:t>FaceNet</a:t>
            </a:r>
            <a:r>
              <a:rPr lang="en-US" sz="2800" dirty="0" smtClean="0">
                <a:solidFill>
                  <a:schemeClr val="tx1"/>
                </a:solidFill>
                <a:latin typeface="Franklin Gothic Book (Body)"/>
              </a:rPr>
              <a:t> </a:t>
            </a:r>
            <a:r>
              <a:rPr lang="en-US" sz="2800" dirty="0">
                <a:solidFill>
                  <a:schemeClr val="tx1"/>
                </a:solidFill>
                <a:latin typeface="Franklin Gothic Book (Body)"/>
              </a:rPr>
              <a:t>approach </a:t>
            </a:r>
            <a:r>
              <a:rPr lang="en-US" sz="2800" dirty="0" smtClean="0">
                <a:solidFill>
                  <a:schemeClr val="tx1"/>
                </a:solidFill>
                <a:latin typeface="Franklin Gothic Book (Body)"/>
              </a:rPr>
              <a:t>is that </a:t>
            </a:r>
            <a:r>
              <a:rPr lang="en-US" sz="2800" dirty="0">
                <a:solidFill>
                  <a:schemeClr val="tx1"/>
                </a:solidFill>
                <a:latin typeface="Franklin Gothic Book (Body)"/>
              </a:rPr>
              <a:t>they use Euclidean embedding space to find the similarity or difference between faces.</a:t>
            </a:r>
            <a:endParaRPr lang="en-US" sz="2800" b="1" dirty="0" smtClean="0">
              <a:solidFill>
                <a:schemeClr val="tx1"/>
              </a:solidFill>
              <a:latin typeface="Franklin Gothic Book (Body)"/>
            </a:endParaRPr>
          </a:p>
          <a:p>
            <a:r>
              <a:rPr lang="en-US" sz="2800" dirty="0" smtClean="0">
                <a:solidFill>
                  <a:schemeClr val="tx1"/>
                </a:solidFill>
                <a:latin typeface="Franklin Gothic Book (Body)"/>
              </a:rPr>
              <a:t>The </a:t>
            </a:r>
            <a:r>
              <a:rPr lang="en-US" sz="2800" dirty="0">
                <a:solidFill>
                  <a:schemeClr val="tx1"/>
                </a:solidFill>
                <a:latin typeface="Franklin Gothic Book (Body)"/>
              </a:rPr>
              <a:t>method uses a deep convolutional network trained to directly </a:t>
            </a:r>
            <a:r>
              <a:rPr lang="en-US" sz="2800" dirty="0" smtClean="0">
                <a:solidFill>
                  <a:schemeClr val="tx1"/>
                </a:solidFill>
                <a:latin typeface="Franklin Gothic Book (Body)"/>
              </a:rPr>
              <a:t>optimize </a:t>
            </a:r>
            <a:r>
              <a:rPr lang="en-US" sz="2800" b="1" dirty="0" smtClean="0">
                <a:solidFill>
                  <a:schemeClr val="tx1"/>
                </a:solidFill>
                <a:latin typeface="Franklin Gothic Book (Body)"/>
              </a:rPr>
              <a:t>the </a:t>
            </a:r>
            <a:r>
              <a:rPr lang="en-US" sz="2800" b="1" dirty="0">
                <a:solidFill>
                  <a:schemeClr val="tx1"/>
                </a:solidFill>
                <a:latin typeface="Franklin Gothic Book (Body)"/>
              </a:rPr>
              <a:t>embedding itself</a:t>
            </a:r>
            <a:r>
              <a:rPr lang="en-US" sz="2800" dirty="0">
                <a:solidFill>
                  <a:schemeClr val="tx1"/>
                </a:solidFill>
                <a:latin typeface="Franklin Gothic Book (Body)"/>
              </a:rPr>
              <a:t>, rather than an intermediate bottleneck layer as </a:t>
            </a:r>
            <a:r>
              <a:rPr lang="en-US" sz="2800" dirty="0" smtClean="0">
                <a:solidFill>
                  <a:schemeClr val="tx1"/>
                </a:solidFill>
                <a:latin typeface="Franklin Gothic Book (Body)"/>
              </a:rPr>
              <a:t>in previous </a:t>
            </a:r>
            <a:r>
              <a:rPr lang="en-US" sz="2800" dirty="0">
                <a:solidFill>
                  <a:schemeClr val="tx1"/>
                </a:solidFill>
                <a:latin typeface="Franklin Gothic Book (Body)"/>
              </a:rPr>
              <a:t>deep learning </a:t>
            </a:r>
            <a:r>
              <a:rPr lang="en-US" sz="2800" dirty="0" smtClean="0">
                <a:solidFill>
                  <a:schemeClr val="tx1"/>
                </a:solidFill>
                <a:latin typeface="Franklin Gothic Book (Body)"/>
              </a:rPr>
              <a:t>approaches</a:t>
            </a:r>
            <a:r>
              <a:rPr lang="en-US" sz="2800" dirty="0" smtClean="0">
                <a:solidFill>
                  <a:schemeClr val="tx1"/>
                </a:solidFill>
                <a:latin typeface="Franklin Gothic Book (Body)"/>
              </a:rPr>
              <a:t>.</a:t>
            </a:r>
          </a:p>
          <a:p>
            <a:r>
              <a:rPr lang="en-US" sz="2800" dirty="0" smtClean="0">
                <a:solidFill>
                  <a:schemeClr val="tx1"/>
                </a:solidFill>
                <a:latin typeface="Franklin Gothic Book (Body)"/>
              </a:rPr>
              <a:t>They used </a:t>
            </a:r>
            <a:r>
              <a:rPr lang="en-US" sz="2800" dirty="0">
                <a:solidFill>
                  <a:schemeClr val="tx1"/>
                </a:solidFill>
                <a:latin typeface="Franklin Gothic Book (Body)"/>
              </a:rPr>
              <a:t>large-scale dataset</a:t>
            </a:r>
          </a:p>
          <a:p>
            <a:endParaRPr lang="en-US" sz="2800" dirty="0">
              <a:solidFill>
                <a:schemeClr val="tx1"/>
              </a:solidFill>
              <a:latin typeface="Franklin Gothic Book (Body)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971800" y="6473952"/>
            <a:ext cx="91348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https://arxiv.org/pdf/1503.03832v3.pdf</a:t>
            </a:r>
            <a:endParaRPr lang="en-US" sz="1400" i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825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The training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1496291"/>
            <a:ext cx="9601200" cy="5361709"/>
          </a:xfrm>
        </p:spPr>
        <p:txBody>
          <a:bodyPr>
            <a:normAutofit/>
          </a:bodyPr>
          <a:lstStyle/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415925"/>
            <a:ext cx="9086850" cy="185737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488391" y="3496614"/>
            <a:ext cx="885326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latin typeface="Franklin Gothic Book (Body)"/>
              </a:rPr>
              <a:t>The network consists </a:t>
            </a:r>
            <a:r>
              <a:rPr lang="en-US" sz="2400" dirty="0">
                <a:latin typeface="Franklin Gothic Book (Body)"/>
              </a:rPr>
              <a:t>of a batch input layer and a deep CNN followed by L2 normalization, which results in the face embedding. This is followed by the triplet loss during training.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971800" y="6473952"/>
            <a:ext cx="91348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i="1" dirty="0" err="1">
                <a:solidFill>
                  <a:schemeClr val="bg1">
                    <a:lumMod val="50000"/>
                  </a:schemeClr>
                </a:solidFill>
              </a:rPr>
              <a:t>Schroff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en-US" sz="1400" i="1" dirty="0" err="1">
                <a:solidFill>
                  <a:schemeClr val="bg1">
                    <a:lumMod val="50000"/>
                  </a:schemeClr>
                </a:solidFill>
              </a:rPr>
              <a:t>Kalenichenko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en-US" sz="1400" i="1" dirty="0" err="1">
                <a:solidFill>
                  <a:schemeClr val="bg1">
                    <a:lumMod val="50000"/>
                  </a:schemeClr>
                </a:solidFill>
              </a:rPr>
              <a:t>Philbin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en-US" sz="1400" i="1" dirty="0" err="1">
                <a:solidFill>
                  <a:schemeClr val="bg1">
                    <a:lumMod val="50000"/>
                  </a:schemeClr>
                </a:solidFill>
              </a:rPr>
              <a:t>FaceNet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: A Unified Embedding for Face Recognition and Clustering, 2015</a:t>
            </a:r>
          </a:p>
        </p:txBody>
      </p:sp>
    </p:spTree>
    <p:extLst>
      <p:ext uri="{BB962C8B-B14F-4D97-AF65-F5344CB8AC3E}">
        <p14:creationId xmlns:p14="http://schemas.microsoft.com/office/powerpoint/2010/main" val="2019664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The training process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371600" y="1496291"/>
                <a:ext cx="9601200" cy="4820103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 smtClean="0">
                    <a:solidFill>
                      <a:schemeClr val="tx1"/>
                    </a:solidFill>
                    <a:latin typeface="Franklin Gothic Book (Body)"/>
                  </a:rPr>
                  <a:t>We </a:t>
                </a:r>
                <a:r>
                  <a:rPr lang="en-US" sz="2400" dirty="0">
                    <a:solidFill>
                      <a:schemeClr val="tx1"/>
                    </a:solidFill>
                    <a:latin typeface="Franklin Gothic Book (Body)"/>
                  </a:rPr>
                  <a:t>learn an embedding f(x), from an image x into a feature space R d , such that the squared distance between all faces of the same identity is small, whereas the squared distance between a pair of face images from different identities is large</a:t>
                </a:r>
                <a:r>
                  <a:rPr lang="en-US" sz="2400" dirty="0" smtClean="0">
                    <a:solidFill>
                      <a:schemeClr val="tx1"/>
                    </a:solidFill>
                    <a:latin typeface="Franklin Gothic Book (Body)"/>
                  </a:rPr>
                  <a:t>.</a:t>
                </a:r>
              </a:p>
              <a:p>
                <a:endParaRPr lang="en-US" sz="2400" dirty="0">
                  <a:solidFill>
                    <a:schemeClr val="tx1"/>
                  </a:solidFill>
                  <a:latin typeface="Franklin Gothic Book (Body)"/>
                </a:endParaRPr>
              </a:p>
              <a:p>
                <a:r>
                  <a:rPr lang="en-US" sz="2400" dirty="0" smtClean="0">
                    <a:solidFill>
                      <a:schemeClr val="tx1"/>
                    </a:solidFill>
                    <a:latin typeface="Franklin Gothic Book (Body)"/>
                  </a:rPr>
                  <a:t>Loss Function:</a:t>
                </a:r>
              </a:p>
              <a:p>
                <a:endParaRPr lang="en-US" sz="2400" dirty="0">
                  <a:solidFill>
                    <a:schemeClr val="tx1"/>
                  </a:solidFill>
                  <a:latin typeface="Franklin Gothic Book (Body)"/>
                </a:endParaRPr>
              </a:p>
              <a:p>
                <a:endParaRPr lang="en-US" sz="2400" dirty="0" smtClean="0">
                  <a:solidFill>
                    <a:schemeClr val="tx1"/>
                  </a:solidFill>
                  <a:latin typeface="Franklin Gothic Book (Body)"/>
                </a:endParaRPr>
              </a:p>
              <a:p>
                <a:pPr marL="0" indent="0">
                  <a:buNone/>
                </a:pPr>
                <a:endParaRPr lang="en-US" sz="2400" dirty="0" smtClean="0">
                  <a:solidFill>
                    <a:schemeClr val="tx1"/>
                  </a:solidFill>
                  <a:latin typeface="Franklin Gothic Book (Body)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/>
                    </m:d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Franklin Gothic Book (Body)"/>
                  </a:rPr>
                  <a:t>- the embedding </a:t>
                </a:r>
                <a:r>
                  <a:rPr lang="en-US" sz="2400" dirty="0" smtClean="0">
                    <a:solidFill>
                      <a:schemeClr val="tx1"/>
                    </a:solidFill>
                    <a:latin typeface="Franklin Gothic Book (Body)"/>
                  </a:rPr>
                  <a:t>function</a:t>
                </a:r>
                <a:endParaRPr lang="en-US" sz="2400" dirty="0">
                  <a:solidFill>
                    <a:schemeClr val="tx1"/>
                  </a:solidFill>
                  <a:latin typeface="Franklin Gothic Book (Body)"/>
                </a:endParaRPr>
              </a:p>
              <a:p>
                <a:pPr marL="0" indent="0">
                  <a:buNone/>
                </a:pPr>
                <a:endParaRPr lang="en-US" sz="2400" dirty="0" smtClean="0">
                  <a:solidFill>
                    <a:schemeClr val="tx1"/>
                  </a:solidFill>
                  <a:latin typeface="Franklin Gothic Book (Body)"/>
                </a:endParaRPr>
              </a:p>
              <a:p>
                <a:pPr marL="0" indent="0">
                  <a:buNone/>
                </a:pPr>
                <a:endParaRPr lang="en-US" sz="2400" dirty="0" smtClean="0">
                  <a:solidFill>
                    <a:schemeClr val="tx1"/>
                  </a:solidFill>
                  <a:latin typeface="Franklin Gothic Book (Body)"/>
                </a:endParaRPr>
              </a:p>
              <a:p>
                <a:endParaRPr lang="en-US" sz="2400" dirty="0">
                  <a:solidFill>
                    <a:schemeClr val="tx1"/>
                  </a:solidFill>
                  <a:latin typeface="Franklin Gothic Book (Body)"/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71600" y="1496291"/>
                <a:ext cx="9601200" cy="4820103"/>
              </a:xfrm>
              <a:blipFill>
                <a:blip r:embed="rId3"/>
                <a:stretch>
                  <a:fillRect l="-889" t="-1391" r="-14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1424940" y="3959737"/>
                <a:ext cx="8507585" cy="14559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 </m:t>
                          </m:r>
                          <m:nary>
                            <m:naryPr>
                              <m:chr m:val="∑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sz="2400" i="1" dirty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d>
                                            <m:dPr>
                                              <m:begChr m:val="‖"/>
                                              <m:endChr m:val="‖"/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𝑓</m:t>
                                              </m:r>
                                              <m:d>
                                                <m:dPr>
                                                  <m:ctrlP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sz="24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24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𝑥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4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𝑞</m:t>
                                                      </m:r>
                                                      <m:r>
                                                        <a:rPr lang="en-US" sz="24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,</m:t>
                                                      </m:r>
                                                      <m:r>
                                                        <a:rPr lang="en-US" sz="24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𝑖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d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𝑓</m:t>
                                              </m:r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(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𝑝</m:t>
                                                  </m:r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,</m:t>
                                                  </m:r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sz="2400" dirty="0">
                                                  <a:latin typeface="Cambria Math" panose="02040503050406030204" pitchFamily="18" charset="0"/>
                                                </a:rPr>
                                                <m:t>)</m:t>
                                              </m:r>
                                            </m:e>
                                          </m:d>
                                        </m:e>
                                        <m:sub>
                                          <m:r>
                                            <a:rPr lang="en-US" sz="2400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  <m:sup>
                                          <m:r>
                                            <a:rPr lang="en-US" sz="2400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  <m:r>
                                        <a:rPr lang="en-US" sz="2400" b="0" i="1" dirty="0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Sup>
                                        <m:sSubSupPr>
                                          <m:ctrlPr>
                                            <a:rPr lang="en-US" sz="2400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d>
                                            <m:dPr>
                                              <m:begChr m:val="‖"/>
                                              <m:endChr m:val="‖"/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𝑓</m:t>
                                              </m:r>
                                              <m:d>
                                                <m:dPr>
                                                  <m:ctrlP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sz="24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24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𝑥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4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𝑞</m:t>
                                                      </m:r>
                                                      <m:r>
                                                        <a:rPr lang="en-US" sz="24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,</m:t>
                                                      </m:r>
                                                      <m:r>
                                                        <a:rPr lang="en-US" sz="24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𝑖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d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𝑓</m:t>
                                              </m:r>
                                              <m:d>
                                                <m:dPr>
                                                  <m:ctrlP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sz="24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24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𝑥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4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𝑛</m:t>
                                                      </m:r>
                                                      <m:r>
                                                        <a:rPr lang="en-US" sz="24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,</m:t>
                                                      </m:r>
                                                      <m:r>
                                                        <a:rPr lang="en-US" sz="24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𝑖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d>
                                            </m:e>
                                          </m:d>
                                        </m:e>
                                        <m:sub>
                                          <m:r>
                                            <a:rPr lang="en-US" sz="2400" i="1" dirty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  <m:sup>
                                          <m:r>
                                            <a:rPr lang="en-US" sz="2400" i="1" dirty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  <m:r>
                                        <a:rPr lang="en-US" sz="2400" b="0" i="1" dirty="0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400" b="0" i="1" dirty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d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b>
                              </m:sSub>
                            </m:e>
                          </m:nary>
                        </m:e>
                        <m:sub/>
                      </m:sSub>
                    </m:oMath>
                  </m:oMathPara>
                </a14:m>
                <a:endParaRPr lang="en-US" sz="2400" dirty="0"/>
              </a:p>
              <a:p>
                <a:endParaRPr lang="en-US" sz="2400" dirty="0"/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4940" y="3959737"/>
                <a:ext cx="8507585" cy="145591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90049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Triplets Selection 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371600" y="1496291"/>
                <a:ext cx="9601200" cy="4862564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>
                    <a:solidFill>
                      <a:schemeClr val="tx1"/>
                    </a:solidFill>
                  </a:rPr>
                  <a:t>In order to ensure fast convergence it is crucial to select triplets that violate the triplet constraint </a:t>
                </a:r>
                <a:r>
                  <a:rPr lang="en-US" dirty="0" smtClean="0">
                    <a:solidFill>
                      <a:schemeClr val="tx1"/>
                    </a:solidFill>
                  </a:rPr>
                  <a:t> in</a:t>
                </a:r>
              </a:p>
              <a:p>
                <a:r>
                  <a:rPr lang="en-US" dirty="0" smtClean="0">
                    <a:solidFill>
                      <a:schemeClr val="tx1"/>
                    </a:solidFill>
                  </a:rPr>
                  <a:t>We could select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 smtClean="0">
                    <a:solidFill>
                      <a:schemeClr val="tx1"/>
                    </a:solidFill>
                  </a:rPr>
                  <a:t> and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 smtClean="0">
                    <a:solidFill>
                      <a:schemeClr val="tx1"/>
                    </a:solidFill>
                  </a:rPr>
                  <a:t> </a:t>
                </a:r>
                <a:r>
                  <a:rPr lang="en-US" dirty="0" smtClean="0">
                    <a:solidFill>
                      <a:schemeClr val="tx1"/>
                    </a:solidFill>
                  </a:rPr>
                  <a:t>:</a:t>
                </a:r>
              </a:p>
              <a:p>
                <a:pPr marL="0" indent="0">
                  <a:buNone/>
                </a:pPr>
                <a:r>
                  <a:rPr lang="en-US" dirty="0" smtClean="0">
                    <a:solidFill>
                      <a:schemeClr val="tx1"/>
                    </a:solidFill>
                  </a:rPr>
                  <a:t>	(1) </a:t>
                </a:r>
                <a:r>
                  <a:rPr lang="en-US" dirty="0" smtClean="0"/>
                  <a:t>hard </a:t>
                </a:r>
                <a:r>
                  <a:rPr lang="en-US" dirty="0" smtClean="0"/>
                  <a:t>positive-   </a:t>
                </a:r>
                <a:r>
                  <a:rPr lang="en-US" dirty="0" smtClean="0">
                    <a:solidFill>
                      <a:schemeClr val="tx1"/>
                    </a:solidFill>
                  </a:rPr>
                  <a:t>argmax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 smtClean="0">
                    <a:solidFill>
                      <a:schemeClr val="tx1"/>
                    </a:solidFill>
                  </a:rPr>
                  <a:t> 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e>
                      <m:sub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en-US" dirty="0" smtClean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tx1"/>
                    </a:solidFill>
                  </a:rPr>
                  <a:t>	</a:t>
                </a:r>
                <a:r>
                  <a:rPr lang="en-US" dirty="0" smtClean="0">
                    <a:solidFill>
                      <a:schemeClr val="tx1"/>
                    </a:solidFill>
                  </a:rPr>
                  <a:t>(2) </a:t>
                </a:r>
                <a:r>
                  <a:rPr lang="en-US" dirty="0" smtClean="0"/>
                  <a:t>hard </a:t>
                </a:r>
                <a:r>
                  <a:rPr lang="en-US" dirty="0" smtClean="0"/>
                  <a:t>negative-   </a:t>
                </a:r>
                <a:r>
                  <a:rPr lang="en-US" dirty="0" smtClean="0">
                    <a:solidFill>
                      <a:schemeClr val="tx1"/>
                    </a:solidFill>
                  </a:rPr>
                  <a:t>argmin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e>
                      <m:sub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en-US" dirty="0" smtClean="0"/>
              </a:p>
              <a:p>
                <a:r>
                  <a:rPr lang="en-US" dirty="0" smtClean="0">
                    <a:solidFill>
                      <a:schemeClr val="tx1"/>
                    </a:solidFill>
                  </a:rPr>
                  <a:t>But, Choose </a:t>
                </a:r>
                <a:r>
                  <a:rPr lang="en-US" dirty="0">
                    <a:solidFill>
                      <a:schemeClr val="tx1"/>
                    </a:solidFill>
                  </a:rPr>
                  <a:t>all </a:t>
                </a:r>
                <a:r>
                  <a:rPr lang="en-US" b="1" dirty="0">
                    <a:solidFill>
                      <a:schemeClr val="tx1"/>
                    </a:solidFill>
                  </a:rPr>
                  <a:t>anchor-positive pairs</a:t>
                </a:r>
                <a:r>
                  <a:rPr lang="en-US" dirty="0">
                    <a:solidFill>
                      <a:schemeClr val="tx1"/>
                    </a:solidFill>
                  </a:rPr>
                  <a:t> in a mini-batch while selecting </a:t>
                </a:r>
                <a:r>
                  <a:rPr lang="en-US" b="1" dirty="0">
                    <a:solidFill>
                      <a:schemeClr val="tx1"/>
                    </a:solidFill>
                  </a:rPr>
                  <a:t>only </a:t>
                </a:r>
                <a:r>
                  <a:rPr lang="en-US" b="1" dirty="0" smtClean="0">
                    <a:solidFill>
                      <a:schemeClr val="tx1"/>
                    </a:solidFill>
                  </a:rPr>
                  <a:t>hard-negatives</a:t>
                </a:r>
                <a:r>
                  <a:rPr lang="en-US" dirty="0" smtClean="0">
                    <a:solidFill>
                      <a:schemeClr val="tx1"/>
                    </a:solidFill>
                  </a:rPr>
                  <a:t> gave better results.</a:t>
                </a:r>
                <a:endParaRPr lang="en-US" dirty="0" smtClean="0">
                  <a:solidFill>
                    <a:schemeClr val="tx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To avoid local </a:t>
                </a:r>
                <a:r>
                  <a:rPr lang="en-US" dirty="0" smtClean="0">
                    <a:solidFill>
                      <a:schemeClr val="tx1"/>
                    </a:solidFill>
                  </a:rPr>
                  <a:t>minima,                               we use </a:t>
                </a:r>
                <a:r>
                  <a:rPr lang="en-US" dirty="0"/>
                  <a:t>”semi-hard” </a:t>
                </a:r>
                <a:r>
                  <a:rPr lang="en-US" dirty="0" smtClean="0"/>
                  <a:t>exemplars:</a:t>
                </a:r>
                <a:endParaRPr lang="en-US" dirty="0" smtClean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en-US" sz="2800" dirty="0" smtClean="0">
                    <a:solidFill>
                      <a:schemeClr val="tx1"/>
                    </a:solidFill>
                  </a:rPr>
                  <a:t>	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dirty="0" smtClean="0">
                    <a:solidFill>
                      <a:schemeClr val="tx1"/>
                    </a:solidFill>
                  </a:rPr>
                  <a:t> </a:t>
                </a:r>
                <a:r>
                  <a:rPr lang="en-US" dirty="0" smtClean="0">
                    <a:solidFill>
                      <a:schemeClr val="tx1"/>
                    </a:solidFill>
                  </a:rPr>
                  <a:t>such that </a:t>
                </a:r>
                <a:r>
                  <a:rPr lang="en-US" sz="2800" dirty="0" smtClean="0">
                    <a:solidFill>
                      <a:schemeClr val="tx1"/>
                    </a:solidFill>
                  </a:rPr>
                  <a:t>	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71600" y="1496291"/>
                <a:ext cx="9601200" cy="4862564"/>
              </a:xfrm>
              <a:blipFill>
                <a:blip r:embed="rId3"/>
                <a:stretch>
                  <a:fillRect l="-571" t="-10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/>
          <a:srcRect t="9394"/>
          <a:stretch/>
        </p:blipFill>
        <p:spPr>
          <a:xfrm>
            <a:off x="4258549" y="4591349"/>
            <a:ext cx="1752600" cy="34521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4"/>
              <p:cNvSpPr/>
              <p:nvPr/>
            </p:nvSpPr>
            <p:spPr>
              <a:xfrm>
                <a:off x="3404556" y="1737950"/>
                <a:ext cx="5655146" cy="50129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i="1" dirty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sSubSup>
                        <m:sSubSup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d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4556" y="1737950"/>
                <a:ext cx="5655146" cy="501291"/>
              </a:xfrm>
              <a:prstGeom prst="rect">
                <a:avLst/>
              </a:prstGeom>
              <a:blipFill>
                <a:blip r:embed="rId5"/>
                <a:stretch>
                  <a:fillRect b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Rectangle 12"/>
              <p:cNvSpPr/>
              <p:nvPr/>
            </p:nvSpPr>
            <p:spPr>
              <a:xfrm>
                <a:off x="3892236" y="5000429"/>
                <a:ext cx="5655146" cy="54675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000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  <m:sub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0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sSubSup>
                        <m:sSubSupPr>
                          <m:ctrlPr>
                            <a:rPr lang="en-US" sz="2000" i="1" dirty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d>
                        </m:e>
                        <m:sub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2236" y="5000429"/>
                <a:ext cx="5655146" cy="54675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30278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3390314" y="295422"/>
            <a:ext cx="5936566" cy="5936566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4950659" y="1786593"/>
            <a:ext cx="2902634" cy="2902634"/>
          </a:xfrm>
          <a:prstGeom prst="ellipse">
            <a:avLst/>
          </a:prstGeom>
          <a:solidFill>
            <a:srgbClr val="92D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6189785" y="3080825"/>
            <a:ext cx="323557" cy="32355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2869809" y="3242603"/>
            <a:ext cx="3488788" cy="2187525"/>
          </a:xfrm>
          <a:prstGeom prst="straightConnector1">
            <a:avLst/>
          </a:prstGeom>
          <a:ln w="76200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178171" y="4968463"/>
            <a:ext cx="16916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Embedding location of anchor</a:t>
            </a:r>
            <a:endParaRPr lang="en-US" sz="2400" b="1" dirty="0"/>
          </a:p>
        </p:txBody>
      </p:sp>
      <p:sp>
        <p:nvSpPr>
          <p:cNvPr id="12" name="Oval 11"/>
          <p:cNvSpPr/>
          <p:nvPr/>
        </p:nvSpPr>
        <p:spPr>
          <a:xfrm>
            <a:off x="5201529" y="2365717"/>
            <a:ext cx="323557" cy="32355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7305823" y="1883896"/>
            <a:ext cx="323557" cy="32355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2702461" y="1788938"/>
            <a:ext cx="2637401" cy="738558"/>
          </a:xfrm>
          <a:prstGeom prst="straightConnector1">
            <a:avLst/>
          </a:prstGeom>
          <a:ln w="76200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188283" y="1399149"/>
            <a:ext cx="163888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/>
              <a:t>Hard Positive</a:t>
            </a:r>
            <a:endParaRPr lang="en-US" sz="2800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9330397" y="681745"/>
            <a:ext cx="163888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/>
              <a:t>Hard Negative</a:t>
            </a:r>
            <a:endParaRPr lang="en-US" sz="2800" b="1" dirty="0"/>
          </a:p>
        </p:txBody>
      </p:sp>
      <p:cxnSp>
        <p:nvCxnSpPr>
          <p:cNvPr id="18" name="Straight Arrow Connector 17"/>
          <p:cNvCxnSpPr>
            <a:stCxn id="17" idx="1"/>
          </p:cNvCxnSpPr>
          <p:nvPr/>
        </p:nvCxnSpPr>
        <p:spPr>
          <a:xfrm flipH="1">
            <a:off x="7467602" y="1158799"/>
            <a:ext cx="1862795" cy="886876"/>
          </a:xfrm>
          <a:prstGeom prst="straightConnector1">
            <a:avLst/>
          </a:prstGeom>
          <a:ln w="76200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Oval 20"/>
          <p:cNvSpPr/>
          <p:nvPr/>
        </p:nvSpPr>
        <p:spPr>
          <a:xfrm>
            <a:off x="5339862" y="2227970"/>
            <a:ext cx="2071469" cy="2071469"/>
          </a:xfrm>
          <a:prstGeom prst="ellipse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4537413" y="1399149"/>
            <a:ext cx="3729114" cy="3729110"/>
          </a:xfrm>
          <a:prstGeom prst="ellipse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1178170" y="104169"/>
            <a:ext cx="209865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latin typeface="Aharoni" panose="02010803020104030203" pitchFamily="2" charset="-79"/>
                <a:cs typeface="Aharoni" panose="02010803020104030203" pitchFamily="2" charset="-79"/>
              </a:rPr>
              <a:t>Triplets</a:t>
            </a:r>
            <a:endParaRPr lang="en-US" sz="4400" dirty="0"/>
          </a:p>
        </p:txBody>
      </p:sp>
      <p:sp>
        <p:nvSpPr>
          <p:cNvPr id="26" name="Oval 25"/>
          <p:cNvSpPr/>
          <p:nvPr/>
        </p:nvSpPr>
        <p:spPr>
          <a:xfrm>
            <a:off x="9270095" y="5422040"/>
            <a:ext cx="988252" cy="450167"/>
          </a:xfrm>
          <a:prstGeom prst="ellipse">
            <a:avLst/>
          </a:prstGeom>
          <a:solidFill>
            <a:srgbClr val="92D050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9268631" y="5922497"/>
            <a:ext cx="988252" cy="450167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10201562" y="5407668"/>
            <a:ext cx="20040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Negative Space</a:t>
            </a:r>
            <a:endParaRPr lang="en-US" sz="2000" b="1" dirty="0"/>
          </a:p>
        </p:txBody>
      </p:sp>
      <p:sp>
        <p:nvSpPr>
          <p:cNvPr id="29" name="TextBox 28"/>
          <p:cNvSpPr txBox="1"/>
          <p:nvPr/>
        </p:nvSpPr>
        <p:spPr>
          <a:xfrm>
            <a:off x="10201562" y="5947525"/>
            <a:ext cx="19351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Positive Space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525655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0160" y="422556"/>
            <a:ext cx="9601200" cy="148590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The Model </a:t>
            </a:r>
            <a:r>
              <a:rPr lang="en-US" dirty="0" smtClean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structure </a:t>
            </a:r>
            <a:br>
              <a:rPr lang="en-US" dirty="0" smtClean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US" sz="3600" dirty="0" smtClean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(after the training)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1496291"/>
            <a:ext cx="9601200" cy="5361709"/>
          </a:xfrm>
        </p:spPr>
        <p:txBody>
          <a:bodyPr>
            <a:normAutofit/>
          </a:bodyPr>
          <a:lstStyle/>
          <a:p>
            <a:endParaRPr lang="en-US" i="1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r="17082"/>
          <a:stretch/>
        </p:blipFill>
        <p:spPr>
          <a:xfrm>
            <a:off x="1371600" y="1874094"/>
            <a:ext cx="7534656" cy="18573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15799" r="16981"/>
          <a:stretch/>
        </p:blipFill>
        <p:spPr>
          <a:xfrm>
            <a:off x="2807208" y="3647707"/>
            <a:ext cx="6108192" cy="1857375"/>
          </a:xfrm>
          <a:prstGeom prst="rect">
            <a:avLst/>
          </a:prstGeom>
        </p:spPr>
      </p:pic>
      <p:pic>
        <p:nvPicPr>
          <p:cNvPr id="1026" name="Picture 2" descr="×ª××¦××ª ×ª××× × ×¢×××¨ âªdraw pngâ¬â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8038" y="3798424"/>
            <a:ext cx="1509170" cy="1169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663550" y="5034986"/>
            <a:ext cx="8517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Input</a:t>
            </a:r>
            <a:endParaRPr lang="en-US" sz="24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l="16034" t="40081" r="80142" b="41703"/>
          <a:stretch/>
        </p:blipFill>
        <p:spPr>
          <a:xfrm rot="19394928">
            <a:off x="8961120" y="3852876"/>
            <a:ext cx="347472" cy="33832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/>
          <a:srcRect l="16034" t="40081" r="80142" b="41703"/>
          <a:stretch/>
        </p:blipFill>
        <p:spPr>
          <a:xfrm rot="2114383">
            <a:off x="8961120" y="2940888"/>
            <a:ext cx="347472" cy="338328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9573768" y="3017520"/>
            <a:ext cx="1719072" cy="765025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DISTANCE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0307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6493" y="582590"/>
            <a:ext cx="5311242" cy="5969057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691612" y="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The </a:t>
            </a:r>
            <a:r>
              <a:rPr lang="en-US" sz="3600" dirty="0" err="1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FaceNet</a:t>
            </a:r>
            <a:r>
              <a:rPr lang="en-US" sz="3600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3600" dirty="0" smtClean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architecture (NN</a:t>
            </a:r>
            <a:r>
              <a:rPr lang="en-US" sz="4800" dirty="0" smtClean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1</a:t>
            </a:r>
            <a:r>
              <a:rPr lang="en-US" sz="3600" dirty="0" smtClean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)</a:t>
            </a:r>
            <a:endParaRPr lang="en-US" sz="3600" dirty="0"/>
          </a:p>
        </p:txBody>
      </p:sp>
      <p:sp>
        <p:nvSpPr>
          <p:cNvPr id="7" name="TextBox 6"/>
          <p:cNvSpPr txBox="1"/>
          <p:nvPr/>
        </p:nvSpPr>
        <p:spPr>
          <a:xfrm>
            <a:off x="2971800" y="6473952"/>
            <a:ext cx="91348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i="1" dirty="0" err="1">
                <a:solidFill>
                  <a:schemeClr val="bg1">
                    <a:lumMod val="50000"/>
                  </a:schemeClr>
                </a:solidFill>
              </a:rPr>
              <a:t>Schroff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en-US" sz="1400" i="1" dirty="0" err="1">
                <a:solidFill>
                  <a:schemeClr val="bg1">
                    <a:lumMod val="50000"/>
                  </a:schemeClr>
                </a:solidFill>
              </a:rPr>
              <a:t>Kalenichenko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en-US" sz="1400" i="1" dirty="0" err="1">
                <a:solidFill>
                  <a:schemeClr val="bg1">
                    <a:lumMod val="50000"/>
                  </a:schemeClr>
                </a:solidFill>
              </a:rPr>
              <a:t>Philbin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en-US" sz="1400" i="1" dirty="0" err="1">
                <a:solidFill>
                  <a:schemeClr val="bg1">
                    <a:lumMod val="50000"/>
                  </a:schemeClr>
                </a:solidFill>
              </a:rPr>
              <a:t>FaceNet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: A Unified Embedding for Face Recognition and Clustering, 2015</a:t>
            </a:r>
          </a:p>
        </p:txBody>
      </p:sp>
    </p:spTree>
    <p:extLst>
      <p:ext uri="{BB962C8B-B14F-4D97-AF65-F5344CB8AC3E}">
        <p14:creationId xmlns:p14="http://schemas.microsoft.com/office/powerpoint/2010/main" val="2503315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691612" y="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The </a:t>
            </a:r>
            <a:r>
              <a:rPr lang="en-US" sz="3600" dirty="0" err="1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FaceNet</a:t>
            </a:r>
            <a:r>
              <a:rPr lang="en-US" sz="3600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3600" dirty="0" smtClean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architecture (NN</a:t>
            </a:r>
            <a:r>
              <a:rPr lang="en-US" sz="4800" dirty="0" smtClean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2</a:t>
            </a:r>
            <a:r>
              <a:rPr lang="en-US" sz="3600" dirty="0" smtClean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)</a:t>
            </a:r>
            <a:endParaRPr lang="en-US" sz="36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855" y="618317"/>
            <a:ext cx="11311690" cy="548886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971800" y="6473952"/>
            <a:ext cx="91348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i="1" dirty="0" err="1">
                <a:solidFill>
                  <a:schemeClr val="bg1">
                    <a:lumMod val="50000"/>
                  </a:schemeClr>
                </a:solidFill>
              </a:rPr>
              <a:t>Schroff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en-US" sz="1400" i="1" dirty="0" err="1">
                <a:solidFill>
                  <a:schemeClr val="bg1">
                    <a:lumMod val="50000"/>
                  </a:schemeClr>
                </a:solidFill>
              </a:rPr>
              <a:t>Kalenichenko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en-US" sz="1400" i="1" dirty="0" err="1">
                <a:solidFill>
                  <a:schemeClr val="bg1">
                    <a:lumMod val="50000"/>
                  </a:schemeClr>
                </a:solidFill>
              </a:rPr>
              <a:t>Philbin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en-US" sz="1400" i="1" dirty="0" err="1">
                <a:solidFill>
                  <a:schemeClr val="bg1">
                    <a:lumMod val="50000"/>
                  </a:schemeClr>
                </a:solidFill>
              </a:rPr>
              <a:t>FaceNet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: A Unified Embedding for Face Recognition and Clustering, 2015</a:t>
            </a:r>
          </a:p>
        </p:txBody>
      </p:sp>
    </p:spTree>
    <p:extLst>
      <p:ext uri="{BB962C8B-B14F-4D97-AF65-F5344CB8AC3E}">
        <p14:creationId xmlns:p14="http://schemas.microsoft.com/office/powerpoint/2010/main" val="1277821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The results – New records!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1496291"/>
            <a:ext cx="9601200" cy="4371109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chemeClr val="tx1"/>
                </a:solidFill>
              </a:rPr>
              <a:t>Performance </a:t>
            </a:r>
            <a:r>
              <a:rPr lang="en-US" sz="2800" dirty="0">
                <a:solidFill>
                  <a:schemeClr val="tx1"/>
                </a:solidFill>
              </a:rPr>
              <a:t>on </a:t>
            </a:r>
            <a:r>
              <a:rPr lang="en-US" sz="2800" dirty="0" err="1">
                <a:solidFill>
                  <a:schemeClr val="tx1"/>
                </a:solidFill>
              </a:rPr>
              <a:t>Youtube</a:t>
            </a:r>
            <a:r>
              <a:rPr lang="en-US" sz="2800" dirty="0">
                <a:solidFill>
                  <a:schemeClr val="tx1"/>
                </a:solidFill>
              </a:rPr>
              <a:t> Faces </a:t>
            </a:r>
            <a:r>
              <a:rPr lang="en-US" sz="2800" dirty="0" smtClean="0">
                <a:solidFill>
                  <a:schemeClr val="tx1"/>
                </a:solidFill>
              </a:rPr>
              <a:t>DB: </a:t>
            </a:r>
            <a:r>
              <a:rPr lang="en-US" sz="2800" dirty="0" smtClean="0">
                <a:solidFill>
                  <a:schemeClr val="accent6">
                    <a:lumMod val="50000"/>
                  </a:schemeClr>
                </a:solidFill>
              </a:rPr>
              <a:t>95.12</a:t>
            </a:r>
            <a:r>
              <a:rPr lang="en-US" sz="2800" dirty="0">
                <a:solidFill>
                  <a:schemeClr val="accent6">
                    <a:lumMod val="50000"/>
                  </a:schemeClr>
                </a:solidFill>
              </a:rPr>
              <a:t>%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smtClean="0">
                <a:solidFill>
                  <a:schemeClr val="tx1"/>
                </a:solidFill>
              </a:rPr>
              <a:t>accuracy</a:t>
            </a:r>
          </a:p>
          <a:p>
            <a:r>
              <a:rPr lang="en-US" sz="2800" dirty="0">
                <a:solidFill>
                  <a:schemeClr val="tx1"/>
                </a:solidFill>
              </a:rPr>
              <a:t>Performance on Labeled Faces in the </a:t>
            </a:r>
            <a:r>
              <a:rPr lang="en-US" sz="2800" dirty="0" smtClean="0">
                <a:solidFill>
                  <a:schemeClr val="tx1"/>
                </a:solidFill>
              </a:rPr>
              <a:t>Wild DB: </a:t>
            </a:r>
            <a:r>
              <a:rPr lang="en-US" sz="2800" dirty="0">
                <a:solidFill>
                  <a:schemeClr val="accent6">
                    <a:lumMod val="50000"/>
                  </a:schemeClr>
                </a:solidFill>
              </a:rPr>
              <a:t>99.63% </a:t>
            </a:r>
            <a:r>
              <a:rPr lang="en-US" sz="2800" dirty="0" smtClean="0">
                <a:solidFill>
                  <a:schemeClr val="tx1"/>
                </a:solidFill>
              </a:rPr>
              <a:t>accuracy</a:t>
            </a:r>
          </a:p>
          <a:p>
            <a:endParaRPr lang="en-US" sz="2800" dirty="0" smtClean="0">
              <a:solidFill>
                <a:schemeClr val="tx1"/>
              </a:solidFill>
            </a:endParaRPr>
          </a:p>
          <a:p>
            <a:r>
              <a:rPr lang="en-US" sz="2800" dirty="0" smtClean="0">
                <a:solidFill>
                  <a:schemeClr val="tx1"/>
                </a:solidFill>
              </a:rPr>
              <a:t> </a:t>
            </a:r>
            <a:r>
              <a:rPr lang="en-US" sz="2800" dirty="0">
                <a:solidFill>
                  <a:schemeClr val="tx1"/>
                </a:solidFill>
              </a:rPr>
              <a:t>Sensitivity to Image </a:t>
            </a:r>
            <a:r>
              <a:rPr lang="en-US" sz="2800" dirty="0" smtClean="0">
                <a:solidFill>
                  <a:schemeClr val="tx1"/>
                </a:solidFill>
              </a:rPr>
              <a:t>Quality: 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tx1"/>
                </a:solidFill>
              </a:rPr>
              <a:t>(The CNN was trained </a:t>
            </a:r>
            <a:r>
              <a:rPr lang="en-US" sz="2400" dirty="0" smtClean="0">
                <a:solidFill>
                  <a:schemeClr val="tx1"/>
                </a:solidFill>
              </a:rPr>
              <a:t>on 220x220 </a:t>
            </a:r>
            <a:r>
              <a:rPr lang="en-US" sz="2400" dirty="0">
                <a:solidFill>
                  <a:schemeClr val="tx1"/>
                </a:solidFill>
              </a:rPr>
              <a:t>input </a:t>
            </a:r>
            <a:r>
              <a:rPr lang="en-US" sz="2400" dirty="0" smtClean="0">
                <a:solidFill>
                  <a:schemeClr val="tx1"/>
                </a:solidFill>
              </a:rPr>
              <a:t>images)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971800" y="6473952"/>
            <a:ext cx="91348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i="1" dirty="0" err="1">
                <a:solidFill>
                  <a:schemeClr val="bg1">
                    <a:lumMod val="50000"/>
                  </a:schemeClr>
                </a:solidFill>
              </a:rPr>
              <a:t>Schroff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en-US" sz="1400" i="1" dirty="0" err="1">
                <a:solidFill>
                  <a:schemeClr val="bg1">
                    <a:lumMod val="50000"/>
                  </a:schemeClr>
                </a:solidFill>
              </a:rPr>
              <a:t>Kalenichenko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en-US" sz="1400" i="1" dirty="0" err="1">
                <a:solidFill>
                  <a:schemeClr val="bg1">
                    <a:lumMod val="50000"/>
                  </a:schemeClr>
                </a:solidFill>
              </a:rPr>
              <a:t>Philbin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en-US" sz="1400" i="1" dirty="0" err="1">
                <a:solidFill>
                  <a:schemeClr val="bg1">
                    <a:lumMod val="50000"/>
                  </a:schemeClr>
                </a:solidFill>
              </a:rPr>
              <a:t>FaceNet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: A Unified Embedding for Face Recognition and Clustering, 2015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2264729"/>
              </p:ext>
            </p:extLst>
          </p:nvPr>
        </p:nvGraphicFramePr>
        <p:xfrm>
          <a:off x="8016240" y="3269361"/>
          <a:ext cx="3276600" cy="2319864"/>
        </p:xfrm>
        <a:graphic>
          <a:graphicData uri="http://schemas.openxmlformats.org/drawingml/2006/table">
            <a:tbl>
              <a:tblPr firstRow="1" bandRow="1">
                <a:tableStyleId>{AF606853-7671-496A-8E4F-DF71F8EC918B}</a:tableStyleId>
              </a:tblPr>
              <a:tblGrid>
                <a:gridCol w="1638300">
                  <a:extLst>
                    <a:ext uri="{9D8B030D-6E8A-4147-A177-3AD203B41FA5}">
                      <a16:colId xmlns:a16="http://schemas.microsoft.com/office/drawing/2014/main" val="3058968066"/>
                    </a:ext>
                  </a:extLst>
                </a:gridCol>
                <a:gridCol w="1638300">
                  <a:extLst>
                    <a:ext uri="{9D8B030D-6E8A-4147-A177-3AD203B41FA5}">
                      <a16:colId xmlns:a16="http://schemas.microsoft.com/office/drawing/2014/main" val="881396633"/>
                    </a:ext>
                  </a:extLst>
                </a:gridCol>
              </a:tblGrid>
              <a:tr h="38664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# Pixels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Val-Rate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4306006"/>
                  </a:ext>
                </a:extLst>
              </a:tr>
              <a:tr h="38664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1,600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37.8%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6072653"/>
                  </a:ext>
                </a:extLst>
              </a:tr>
              <a:tr h="38664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6,400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79.5%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7173948"/>
                  </a:ext>
                </a:extLst>
              </a:tr>
              <a:tr h="38664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14,400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84.5%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5292033"/>
                  </a:ext>
                </a:extLst>
              </a:tr>
              <a:tr h="38664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25,600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85.7%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5660742"/>
                  </a:ext>
                </a:extLst>
              </a:tr>
              <a:tr h="38664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65,539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86.4%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48862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69127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063" y="685800"/>
            <a:ext cx="9601200" cy="1485900"/>
          </a:xfrm>
        </p:spPr>
        <p:txBody>
          <a:bodyPr/>
          <a:lstStyle/>
          <a:p>
            <a:r>
              <a:rPr lang="en-US" dirty="0" err="1" smtClean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FaceNet</a:t>
            </a:r>
            <a:r>
              <a:rPr lang="en-US" dirty="0" smtClean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dirty="0" smtClean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– Image clustering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1444063" y="1428750"/>
            <a:ext cx="9690882" cy="5230844"/>
            <a:chOff x="1528470" y="1428750"/>
            <a:chExt cx="8635071" cy="4660949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28470" y="1428750"/>
              <a:ext cx="4295775" cy="4562475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4"/>
            <a:srcRect t="15276"/>
            <a:stretch/>
          </p:blipFill>
          <p:spPr>
            <a:xfrm>
              <a:off x="5782041" y="1530155"/>
              <a:ext cx="4381500" cy="4559544"/>
            </a:xfrm>
            <a:prstGeom prst="rect">
              <a:avLst/>
            </a:prstGeom>
          </p:spPr>
        </p:pic>
      </p:grpSp>
      <p:sp>
        <p:nvSpPr>
          <p:cNvPr id="11" name="TextBox 10"/>
          <p:cNvSpPr txBox="1"/>
          <p:nvPr/>
        </p:nvSpPr>
        <p:spPr>
          <a:xfrm>
            <a:off x="2971800" y="6473952"/>
            <a:ext cx="91348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i="1" dirty="0" err="1">
                <a:solidFill>
                  <a:schemeClr val="bg1">
                    <a:lumMod val="50000"/>
                  </a:schemeClr>
                </a:solidFill>
              </a:rPr>
              <a:t>Schroff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en-US" sz="1400" i="1" dirty="0" err="1">
                <a:solidFill>
                  <a:schemeClr val="bg1">
                    <a:lumMod val="50000"/>
                  </a:schemeClr>
                </a:solidFill>
              </a:rPr>
              <a:t>Kalenichenko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en-US" sz="1400" i="1" dirty="0" err="1">
                <a:solidFill>
                  <a:schemeClr val="bg1">
                    <a:lumMod val="50000"/>
                  </a:schemeClr>
                </a:solidFill>
              </a:rPr>
              <a:t>Philbin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en-US" sz="1400" i="1" dirty="0" err="1">
                <a:solidFill>
                  <a:schemeClr val="bg1">
                    <a:lumMod val="50000"/>
                  </a:schemeClr>
                </a:solidFill>
              </a:rPr>
              <a:t>FaceNet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: A Unified Embedding for Face Recognition and Clustering, 2015</a:t>
            </a:r>
          </a:p>
        </p:txBody>
      </p:sp>
    </p:spTree>
    <p:extLst>
      <p:ext uri="{BB962C8B-B14F-4D97-AF65-F5344CB8AC3E}">
        <p14:creationId xmlns:p14="http://schemas.microsoft.com/office/powerpoint/2010/main" val="577060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0704" y="502844"/>
            <a:ext cx="10073148" cy="14859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How can we measure similarity?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6678" y="1988744"/>
            <a:ext cx="9601200" cy="4869256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chemeClr val="tx1"/>
                </a:solidFill>
                <a:latin typeface="+mj-lt"/>
              </a:rPr>
              <a:t>We will find </a:t>
            </a:r>
            <a:r>
              <a:rPr lang="en-US" sz="2800" dirty="0">
                <a:solidFill>
                  <a:schemeClr val="tx1"/>
                </a:solidFill>
                <a:latin typeface="+mj-lt"/>
              </a:rPr>
              <a:t>a </a:t>
            </a:r>
            <a:r>
              <a:rPr lang="en-US" sz="2800" dirty="0" smtClean="0">
                <a:solidFill>
                  <a:schemeClr val="tx1"/>
                </a:solidFill>
                <a:latin typeface="+mj-lt"/>
              </a:rPr>
              <a:t>function </a:t>
            </a:r>
            <a:r>
              <a:rPr lang="en-US" sz="2800" dirty="0">
                <a:solidFill>
                  <a:schemeClr val="tx1"/>
                </a:solidFill>
                <a:latin typeface="+mj-lt"/>
              </a:rPr>
              <a:t>that quantifies a “distance” between every pair of elements in a </a:t>
            </a:r>
            <a:r>
              <a:rPr lang="en-US" sz="2800" dirty="0" smtClean="0">
                <a:solidFill>
                  <a:schemeClr val="tx1"/>
                </a:solidFill>
                <a:latin typeface="+mj-lt"/>
              </a:rPr>
              <a:t>set</a:t>
            </a:r>
          </a:p>
          <a:p>
            <a:pPr marL="457200" lvl="1" indent="0">
              <a:spcBef>
                <a:spcPct val="20000"/>
              </a:spcBef>
              <a:buNone/>
            </a:pPr>
            <a:r>
              <a:rPr lang="en-US" sz="2800" dirty="0">
                <a:latin typeface="+mj-lt"/>
              </a:rPr>
              <a:t>Non-negativity</a:t>
            </a:r>
            <a:r>
              <a:rPr lang="en-US" sz="2800" dirty="0">
                <a:solidFill>
                  <a:schemeClr val="tx1"/>
                </a:solidFill>
                <a:latin typeface="+mj-lt"/>
              </a:rPr>
              <a:t>: f(x, y) ≥ 0</a:t>
            </a:r>
          </a:p>
          <a:p>
            <a:pPr marL="457200" lvl="1" indent="0">
              <a:spcBef>
                <a:spcPct val="20000"/>
              </a:spcBef>
              <a:buNone/>
            </a:pPr>
            <a:r>
              <a:rPr lang="en-US" sz="2800" dirty="0">
                <a:latin typeface="+mj-lt"/>
              </a:rPr>
              <a:t>Identity of Discernible</a:t>
            </a:r>
            <a:r>
              <a:rPr lang="en-US" sz="2800" dirty="0">
                <a:solidFill>
                  <a:schemeClr val="tx1"/>
                </a:solidFill>
                <a:latin typeface="+mj-lt"/>
              </a:rPr>
              <a:t>: f(x, y) = 0 &lt;=&gt; x = y</a:t>
            </a:r>
          </a:p>
          <a:p>
            <a:pPr marL="457200" lvl="1" indent="0">
              <a:spcBef>
                <a:spcPct val="20000"/>
              </a:spcBef>
              <a:buNone/>
            </a:pPr>
            <a:r>
              <a:rPr lang="en-US" sz="2800" dirty="0">
                <a:latin typeface="+mj-lt"/>
              </a:rPr>
              <a:t>Symmetry</a:t>
            </a:r>
            <a:r>
              <a:rPr lang="en-US" sz="2800" dirty="0">
                <a:solidFill>
                  <a:schemeClr val="tx1"/>
                </a:solidFill>
                <a:latin typeface="+mj-lt"/>
              </a:rPr>
              <a:t>: f(x, y) = f(y, x)</a:t>
            </a:r>
          </a:p>
          <a:p>
            <a:pPr marL="457200" lvl="1" indent="0">
              <a:spcBef>
                <a:spcPct val="20000"/>
              </a:spcBef>
              <a:buNone/>
            </a:pPr>
            <a:r>
              <a:rPr lang="en-US" sz="2800" dirty="0">
                <a:latin typeface="+mj-lt"/>
              </a:rPr>
              <a:t>Triangle Inequality</a:t>
            </a:r>
            <a:r>
              <a:rPr lang="en-US" sz="2800" dirty="0">
                <a:solidFill>
                  <a:schemeClr val="tx1"/>
                </a:solidFill>
                <a:latin typeface="+mj-lt"/>
              </a:rPr>
              <a:t>: f(x, z) ≤ f(x, y) + f(y, z</a:t>
            </a:r>
            <a:r>
              <a:rPr lang="en-US" sz="2800" dirty="0" smtClean="0">
                <a:solidFill>
                  <a:schemeClr val="tx1"/>
                </a:solidFill>
                <a:latin typeface="+mj-lt"/>
              </a:rPr>
              <a:t>)</a:t>
            </a:r>
          </a:p>
          <a:p>
            <a:pPr indent="-457200">
              <a:spcBef>
                <a:spcPct val="20000"/>
              </a:spcBef>
              <a:buFont typeface="Wingdings" panose="05000000000000000000" pitchFamily="2" charset="2"/>
              <a:buChar char="§"/>
            </a:pPr>
            <a:endParaRPr lang="en-US" sz="100" dirty="0" smtClean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89328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1749104"/>
            <a:ext cx="9601200" cy="46699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 smtClean="0">
                <a:solidFill>
                  <a:schemeClr val="tx1"/>
                </a:solidFill>
              </a:rPr>
              <a:t>The subjects we covered:</a:t>
            </a:r>
          </a:p>
          <a:p>
            <a:r>
              <a:rPr lang="en-US" sz="2800" dirty="0" smtClean="0">
                <a:solidFill>
                  <a:schemeClr val="tx1"/>
                </a:solidFill>
              </a:rPr>
              <a:t>Embedding - </a:t>
            </a:r>
            <a:r>
              <a:rPr lang="en-US" sz="2800" dirty="0">
                <a:solidFill>
                  <a:schemeClr val="tx1"/>
                </a:solidFill>
              </a:rPr>
              <a:t>Similarity </a:t>
            </a:r>
            <a:r>
              <a:rPr lang="en-US" sz="2800" dirty="0" smtClean="0">
                <a:solidFill>
                  <a:schemeClr val="tx1"/>
                </a:solidFill>
              </a:rPr>
              <a:t>in taken space</a:t>
            </a:r>
            <a:endParaRPr lang="en-US" sz="2800" dirty="0" smtClean="0">
              <a:solidFill>
                <a:schemeClr val="tx1"/>
              </a:solidFill>
            </a:endParaRPr>
          </a:p>
          <a:p>
            <a:r>
              <a:rPr lang="en-US" sz="2800" dirty="0" smtClean="0">
                <a:solidFill>
                  <a:schemeClr val="tx1"/>
                </a:solidFill>
              </a:rPr>
              <a:t>One-Shot learning Challenges</a:t>
            </a:r>
          </a:p>
          <a:p>
            <a:r>
              <a:rPr lang="en-US" sz="2800" dirty="0" smtClean="0">
                <a:solidFill>
                  <a:schemeClr val="tx1"/>
                </a:solidFill>
              </a:rPr>
              <a:t>Network principles: Siamese Network and Triplets</a:t>
            </a:r>
          </a:p>
          <a:p>
            <a:r>
              <a:rPr lang="en-US" sz="2800" dirty="0" smtClean="0">
                <a:solidFill>
                  <a:schemeClr val="tx1"/>
                </a:solidFill>
              </a:rPr>
              <a:t>Network in used: </a:t>
            </a:r>
            <a:r>
              <a:rPr lang="en-US" sz="2800" dirty="0" err="1" smtClean="0">
                <a:solidFill>
                  <a:schemeClr val="tx1"/>
                </a:solidFill>
              </a:rPr>
              <a:t>DeepNet</a:t>
            </a:r>
            <a:r>
              <a:rPr lang="en-US" sz="2800" dirty="0" smtClean="0">
                <a:solidFill>
                  <a:schemeClr val="tx1"/>
                </a:solidFill>
              </a:rPr>
              <a:t> and </a:t>
            </a:r>
            <a:r>
              <a:rPr lang="en-US" sz="2800" dirty="0" err="1" smtClean="0">
                <a:solidFill>
                  <a:schemeClr val="tx1"/>
                </a:solidFill>
              </a:rPr>
              <a:t>FaceNet</a:t>
            </a:r>
            <a:endParaRPr lang="en-US" sz="2800" dirty="0" smtClean="0">
              <a:solidFill>
                <a:schemeClr val="tx1"/>
              </a:solidFill>
            </a:endParaRPr>
          </a:p>
          <a:p>
            <a:endParaRPr lang="en-US" sz="2800" dirty="0" smtClean="0">
              <a:solidFill>
                <a:schemeClr val="tx1"/>
              </a:solidFill>
            </a:endParaRPr>
          </a:p>
          <a:p>
            <a:endParaRPr lang="en-US" sz="28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3336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4145" y="234108"/>
            <a:ext cx="9601200" cy="1485900"/>
          </a:xfrm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References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4145" y="723670"/>
            <a:ext cx="10273229" cy="4785637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sz="1900" dirty="0">
                <a:solidFill>
                  <a:schemeClr val="tx1"/>
                </a:solidFill>
              </a:rPr>
              <a:t>Chopra, Hadsell, </a:t>
            </a:r>
            <a:r>
              <a:rPr lang="en-US" sz="1900" dirty="0" err="1">
                <a:solidFill>
                  <a:schemeClr val="tx1"/>
                </a:solidFill>
              </a:rPr>
              <a:t>LeCun</a:t>
            </a:r>
            <a:r>
              <a:rPr lang="en-US" sz="1900" dirty="0">
                <a:solidFill>
                  <a:schemeClr val="tx1"/>
                </a:solidFill>
              </a:rPr>
              <a:t>,</a:t>
            </a:r>
            <a:r>
              <a:rPr lang="en-US" sz="1900" dirty="0">
                <a:solidFill>
                  <a:schemeClr val="tx1"/>
                </a:solidFill>
                <a:hlinkClick r:id="rId3"/>
              </a:rPr>
              <a:t> Learning a Similarity Metric Discriminatively, with Application to Face Verification</a:t>
            </a:r>
            <a:r>
              <a:rPr lang="en-US" sz="1900" dirty="0">
                <a:solidFill>
                  <a:schemeClr val="tx1"/>
                </a:solidFill>
                <a:hlinkClick r:id="rId4"/>
              </a:rPr>
              <a:t> </a:t>
            </a:r>
            <a:r>
              <a:rPr lang="en-US" sz="1900" dirty="0">
                <a:solidFill>
                  <a:schemeClr val="tx1"/>
                </a:solidFill>
              </a:rPr>
              <a:t>, 2005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sz="1900" i="1" dirty="0" err="1" smtClean="0">
                <a:solidFill>
                  <a:schemeClr val="tx1"/>
                </a:solidFill>
              </a:rPr>
              <a:t>Taigman</a:t>
            </a:r>
            <a:r>
              <a:rPr lang="en-US" sz="1900" i="1" dirty="0">
                <a:solidFill>
                  <a:schemeClr val="tx1"/>
                </a:solidFill>
              </a:rPr>
              <a:t>; Yang; </a:t>
            </a:r>
            <a:r>
              <a:rPr lang="en-US" sz="1900" i="1" dirty="0" err="1">
                <a:solidFill>
                  <a:schemeClr val="tx1"/>
                </a:solidFill>
              </a:rPr>
              <a:t>Ranzato</a:t>
            </a:r>
            <a:r>
              <a:rPr lang="en-US" sz="1900" i="1" dirty="0">
                <a:solidFill>
                  <a:schemeClr val="tx1"/>
                </a:solidFill>
              </a:rPr>
              <a:t>, Wolf, </a:t>
            </a:r>
            <a:r>
              <a:rPr lang="en-US" sz="1900" i="1" dirty="0" err="1">
                <a:solidFill>
                  <a:schemeClr val="tx1"/>
                </a:solidFill>
                <a:hlinkClick r:id="rId5"/>
              </a:rPr>
              <a:t>DeepFace</a:t>
            </a:r>
            <a:r>
              <a:rPr lang="en-US" sz="1900" i="1" dirty="0">
                <a:solidFill>
                  <a:schemeClr val="tx1"/>
                </a:solidFill>
                <a:hlinkClick r:id="rId5"/>
              </a:rPr>
              <a:t>: Closing the Gap to Human-Level Performance in Face Verification</a:t>
            </a:r>
            <a:r>
              <a:rPr lang="en-US" sz="1900" i="1" dirty="0">
                <a:solidFill>
                  <a:schemeClr val="tx1"/>
                </a:solidFill>
              </a:rPr>
              <a:t>, </a:t>
            </a:r>
            <a:r>
              <a:rPr lang="en-US" sz="1900" i="1" dirty="0" smtClean="0">
                <a:solidFill>
                  <a:schemeClr val="tx1"/>
                </a:solidFill>
              </a:rPr>
              <a:t>2014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sz="1900" dirty="0" err="1" smtClean="0">
                <a:solidFill>
                  <a:schemeClr val="tx1"/>
                </a:solidFill>
              </a:rPr>
              <a:t>Schroff</a:t>
            </a:r>
            <a:r>
              <a:rPr lang="en-US" sz="1900" dirty="0">
                <a:solidFill>
                  <a:schemeClr val="tx1"/>
                </a:solidFill>
              </a:rPr>
              <a:t>, </a:t>
            </a:r>
            <a:r>
              <a:rPr lang="en-US" sz="1900" dirty="0" err="1" smtClean="0">
                <a:solidFill>
                  <a:schemeClr val="tx1"/>
                </a:solidFill>
              </a:rPr>
              <a:t>Kalenichenko</a:t>
            </a:r>
            <a:r>
              <a:rPr lang="en-US" sz="1900" dirty="0">
                <a:solidFill>
                  <a:schemeClr val="tx1"/>
                </a:solidFill>
              </a:rPr>
              <a:t>, </a:t>
            </a:r>
            <a:r>
              <a:rPr lang="en-US" sz="1900" dirty="0" err="1" smtClean="0">
                <a:solidFill>
                  <a:schemeClr val="tx1"/>
                </a:solidFill>
              </a:rPr>
              <a:t>Philbin</a:t>
            </a:r>
            <a:r>
              <a:rPr lang="en-US" sz="1900" dirty="0">
                <a:solidFill>
                  <a:schemeClr val="tx1"/>
                </a:solidFill>
              </a:rPr>
              <a:t>, </a:t>
            </a:r>
            <a:r>
              <a:rPr lang="en-US" sz="1900" dirty="0" err="1">
                <a:solidFill>
                  <a:schemeClr val="tx1"/>
                </a:solidFill>
                <a:hlinkClick r:id="rId6"/>
              </a:rPr>
              <a:t>FaceNet</a:t>
            </a:r>
            <a:r>
              <a:rPr lang="en-US" sz="1900" dirty="0">
                <a:solidFill>
                  <a:schemeClr val="tx1"/>
                </a:solidFill>
                <a:hlinkClick r:id="rId6"/>
              </a:rPr>
              <a:t>: A Unified Embedding for Face Recognition and </a:t>
            </a:r>
            <a:r>
              <a:rPr lang="en-US" sz="1900" dirty="0" smtClean="0">
                <a:solidFill>
                  <a:schemeClr val="tx1"/>
                </a:solidFill>
                <a:hlinkClick r:id="rId6"/>
              </a:rPr>
              <a:t>Clustering</a:t>
            </a:r>
            <a:r>
              <a:rPr lang="en-US" sz="1900" dirty="0" smtClean="0">
                <a:solidFill>
                  <a:schemeClr val="tx1"/>
                </a:solidFill>
              </a:rPr>
              <a:t>, 2015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sz="1900" dirty="0">
                <a:solidFill>
                  <a:schemeClr val="tx1"/>
                </a:solidFill>
              </a:rPr>
              <a:t>Koch, </a:t>
            </a:r>
            <a:r>
              <a:rPr lang="en-US" sz="1900" dirty="0" err="1" smtClean="0">
                <a:solidFill>
                  <a:schemeClr val="tx1"/>
                </a:solidFill>
              </a:rPr>
              <a:t>Zemel</a:t>
            </a:r>
            <a:r>
              <a:rPr lang="en-US" sz="1900" dirty="0">
                <a:solidFill>
                  <a:schemeClr val="tx1"/>
                </a:solidFill>
              </a:rPr>
              <a:t>, </a:t>
            </a:r>
            <a:r>
              <a:rPr lang="en-US" sz="1900" dirty="0" err="1" smtClean="0">
                <a:solidFill>
                  <a:schemeClr val="tx1"/>
                </a:solidFill>
              </a:rPr>
              <a:t>Salakhutdinov</a:t>
            </a:r>
            <a:r>
              <a:rPr lang="en-US" sz="1900" dirty="0">
                <a:solidFill>
                  <a:schemeClr val="tx1"/>
                </a:solidFill>
              </a:rPr>
              <a:t>, </a:t>
            </a:r>
            <a:r>
              <a:rPr lang="en-US" sz="1900" dirty="0">
                <a:solidFill>
                  <a:schemeClr val="tx1"/>
                </a:solidFill>
                <a:hlinkClick r:id="rId7"/>
              </a:rPr>
              <a:t>Siamese Neural Networks for One-shot Image </a:t>
            </a:r>
            <a:r>
              <a:rPr lang="en-US" sz="1900" dirty="0" smtClean="0">
                <a:solidFill>
                  <a:schemeClr val="tx1"/>
                </a:solidFill>
                <a:hlinkClick r:id="rId7"/>
              </a:rPr>
              <a:t>Recognition</a:t>
            </a:r>
            <a:r>
              <a:rPr lang="en-US" sz="1900" dirty="0" smtClean="0">
                <a:solidFill>
                  <a:schemeClr val="tx1"/>
                </a:solidFill>
              </a:rPr>
              <a:t>,  2015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sz="1900" dirty="0" err="1" smtClean="0">
                <a:solidFill>
                  <a:schemeClr val="tx1"/>
                </a:solidFill>
              </a:rPr>
              <a:t>Hermans</a:t>
            </a:r>
            <a:r>
              <a:rPr lang="en-US" sz="1900" dirty="0">
                <a:solidFill>
                  <a:schemeClr val="tx1"/>
                </a:solidFill>
              </a:rPr>
              <a:t>, </a:t>
            </a:r>
            <a:r>
              <a:rPr lang="en-US" sz="1900" dirty="0" smtClean="0">
                <a:solidFill>
                  <a:schemeClr val="tx1"/>
                </a:solidFill>
              </a:rPr>
              <a:t>Beyer, </a:t>
            </a:r>
            <a:r>
              <a:rPr lang="en-US" sz="1900" dirty="0" err="1" smtClean="0">
                <a:solidFill>
                  <a:schemeClr val="tx1"/>
                </a:solidFill>
              </a:rPr>
              <a:t>Leibe</a:t>
            </a:r>
            <a:r>
              <a:rPr lang="en-US" sz="1900" dirty="0">
                <a:solidFill>
                  <a:schemeClr val="tx1"/>
                </a:solidFill>
              </a:rPr>
              <a:t>, </a:t>
            </a:r>
            <a:r>
              <a:rPr lang="en-US" sz="1900" dirty="0">
                <a:solidFill>
                  <a:schemeClr val="tx1"/>
                </a:solidFill>
                <a:hlinkClick r:id="rId4"/>
              </a:rPr>
              <a:t>In Defense of the Triplet Loss for Person </a:t>
            </a:r>
            <a:r>
              <a:rPr lang="en-US" sz="1900" dirty="0" smtClean="0">
                <a:solidFill>
                  <a:schemeClr val="tx1"/>
                </a:solidFill>
                <a:hlinkClick r:id="rId4"/>
              </a:rPr>
              <a:t>Re-Identification</a:t>
            </a:r>
            <a:r>
              <a:rPr lang="en-US" sz="1900" dirty="0" smtClean="0">
                <a:solidFill>
                  <a:schemeClr val="tx1"/>
                </a:solidFill>
              </a:rPr>
              <a:t>, 2017</a:t>
            </a:r>
            <a:endParaRPr lang="en-US" sz="1900" dirty="0" smtClean="0">
              <a:solidFill>
                <a:schemeClr val="tx1"/>
              </a:solidFill>
              <a:hlinkClick r:id="rId4"/>
            </a:endParaRP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sz="1900" dirty="0" err="1" smtClean="0">
                <a:solidFill>
                  <a:schemeClr val="tx1"/>
                </a:solidFill>
              </a:rPr>
              <a:t>LeCun</a:t>
            </a:r>
            <a:r>
              <a:rPr lang="en-US" sz="1900" dirty="0">
                <a:solidFill>
                  <a:schemeClr val="tx1"/>
                </a:solidFill>
              </a:rPr>
              <a:t>, Chopra, Hadsell, </a:t>
            </a:r>
            <a:r>
              <a:rPr lang="en-US" sz="1900" dirty="0" err="1" smtClean="0">
                <a:solidFill>
                  <a:schemeClr val="tx1"/>
                </a:solidFill>
              </a:rPr>
              <a:t>Ranzato</a:t>
            </a:r>
            <a:r>
              <a:rPr lang="en-US" sz="1900" dirty="0">
                <a:solidFill>
                  <a:schemeClr val="tx1"/>
                </a:solidFill>
              </a:rPr>
              <a:t>, </a:t>
            </a:r>
            <a:r>
              <a:rPr lang="en-US" sz="1900" dirty="0">
                <a:solidFill>
                  <a:schemeClr val="tx1"/>
                </a:solidFill>
                <a:hlinkClick r:id="rId8"/>
              </a:rPr>
              <a:t>Huang, A Tutorial on Energy-Based </a:t>
            </a:r>
            <a:r>
              <a:rPr lang="en-US" sz="1900" dirty="0" smtClean="0">
                <a:solidFill>
                  <a:schemeClr val="tx1"/>
                </a:solidFill>
                <a:hlinkClick r:id="rId8"/>
              </a:rPr>
              <a:t>Learning</a:t>
            </a:r>
            <a:r>
              <a:rPr lang="en-US" sz="1900" dirty="0" smtClean="0">
                <a:solidFill>
                  <a:schemeClr val="tx1"/>
                </a:solidFill>
              </a:rPr>
              <a:t>, 2006</a:t>
            </a:r>
          </a:p>
          <a:p>
            <a:pPr marL="384048" lvl="1">
              <a:lnSpc>
                <a:spcPct val="100000"/>
              </a:lnSpc>
              <a:spcBef>
                <a:spcPts val="200"/>
              </a:spcBef>
              <a:buFont typeface="Franklin Gothic Book" panose="020B0503020102020204" pitchFamily="34" charset="0"/>
              <a:buChar char="■"/>
            </a:pPr>
            <a:r>
              <a:rPr lang="en-US" altLang="zh-CN" sz="1900" dirty="0" smtClean="0">
                <a:solidFill>
                  <a:schemeClr val="tx1"/>
                </a:solidFill>
              </a:rPr>
              <a:t>Bell, </a:t>
            </a:r>
            <a:r>
              <a:rPr lang="en-US" altLang="zh-CN" sz="1900" dirty="0" err="1" smtClean="0">
                <a:solidFill>
                  <a:schemeClr val="tx1"/>
                </a:solidFill>
              </a:rPr>
              <a:t>Bala</a:t>
            </a:r>
            <a:r>
              <a:rPr lang="en-US" altLang="zh-CN" sz="1900" dirty="0">
                <a:solidFill>
                  <a:schemeClr val="tx1"/>
                </a:solidFill>
              </a:rPr>
              <a:t>, </a:t>
            </a:r>
            <a:r>
              <a:rPr lang="en-US" altLang="zh-CN" sz="1900" dirty="0">
                <a:solidFill>
                  <a:schemeClr val="tx1"/>
                </a:solidFill>
                <a:hlinkClick r:id="rId9"/>
              </a:rPr>
              <a:t>Learning visual similarity for product design with convolutional neural networks</a:t>
            </a:r>
            <a:r>
              <a:rPr lang="en-US" altLang="zh-CN" sz="1900" dirty="0">
                <a:solidFill>
                  <a:schemeClr val="tx1"/>
                </a:solidFill>
              </a:rPr>
              <a:t>, </a:t>
            </a:r>
            <a:r>
              <a:rPr lang="en-US" altLang="zh-CN" sz="1900" dirty="0" smtClean="0">
                <a:solidFill>
                  <a:schemeClr val="tx1"/>
                </a:solidFill>
              </a:rPr>
              <a:t>2015</a:t>
            </a:r>
          </a:p>
          <a:p>
            <a:pPr marL="384048" lvl="1">
              <a:lnSpc>
                <a:spcPct val="100000"/>
              </a:lnSpc>
              <a:spcBef>
                <a:spcPts val="200"/>
              </a:spcBef>
              <a:buFont typeface="Franklin Gothic Book" panose="020B0503020102020204" pitchFamily="34" charset="0"/>
              <a:buChar char="■"/>
            </a:pPr>
            <a:r>
              <a:rPr lang="en-US" sz="1900" dirty="0">
                <a:solidFill>
                  <a:schemeClr val="tx1"/>
                </a:solidFill>
              </a:rPr>
              <a:t>Ahmed, Jones, Marks, </a:t>
            </a:r>
            <a:r>
              <a:rPr lang="en-US" sz="1900" dirty="0">
                <a:solidFill>
                  <a:schemeClr val="tx1"/>
                </a:solidFill>
                <a:hlinkClick r:id="rId10"/>
              </a:rPr>
              <a:t>An improved </a:t>
            </a:r>
            <a:r>
              <a:rPr lang="en-US" sz="1900" dirty="0" smtClean="0">
                <a:solidFill>
                  <a:schemeClr val="tx1"/>
                </a:solidFill>
                <a:hlinkClick r:id="rId10"/>
              </a:rPr>
              <a:t>de	ep </a:t>
            </a:r>
            <a:r>
              <a:rPr lang="en-US" sz="1900" dirty="0">
                <a:solidFill>
                  <a:schemeClr val="tx1"/>
                </a:solidFill>
                <a:hlinkClick r:id="rId10"/>
              </a:rPr>
              <a:t>learning architecture for person re-identification</a:t>
            </a:r>
            <a:r>
              <a:rPr lang="en-US" sz="1900" dirty="0">
                <a:solidFill>
                  <a:schemeClr val="tx1"/>
                </a:solidFill>
              </a:rPr>
              <a:t>, 2015</a:t>
            </a:r>
          </a:p>
          <a:p>
            <a:pPr marL="384048" lvl="1">
              <a:lnSpc>
                <a:spcPct val="100000"/>
              </a:lnSpc>
              <a:spcBef>
                <a:spcPts val="200"/>
              </a:spcBef>
              <a:buFont typeface="Franklin Gothic Book" panose="020B0503020102020204" pitchFamily="34" charset="0"/>
              <a:buChar char="■"/>
            </a:pPr>
            <a:r>
              <a:rPr lang="en-US" altLang="zh-CN" sz="1900" dirty="0" err="1" smtClean="0">
                <a:solidFill>
                  <a:schemeClr val="tx1"/>
                </a:solidFill>
              </a:rPr>
              <a:t>Nando</a:t>
            </a:r>
            <a:r>
              <a:rPr lang="en-US" altLang="zh-CN" sz="1900" dirty="0" smtClean="0">
                <a:solidFill>
                  <a:schemeClr val="tx1"/>
                </a:solidFill>
              </a:rPr>
              <a:t> de </a:t>
            </a:r>
            <a:r>
              <a:rPr lang="en-US" altLang="zh-CN" sz="1900" dirty="0" err="1" smtClean="0">
                <a:solidFill>
                  <a:schemeClr val="tx1"/>
                </a:solidFill>
              </a:rPr>
              <a:t>Freias</a:t>
            </a:r>
            <a:r>
              <a:rPr lang="en-US" altLang="zh-CN" sz="1900" dirty="0" smtClean="0">
                <a:solidFill>
                  <a:schemeClr val="tx1"/>
                </a:solidFill>
              </a:rPr>
              <a:t>, </a:t>
            </a:r>
            <a:r>
              <a:rPr lang="en-US" sz="1900" i="0" dirty="0">
                <a:solidFill>
                  <a:schemeClr val="tx1"/>
                </a:solidFill>
                <a:hlinkClick r:id="rId11"/>
              </a:rPr>
              <a:t>Max-margin learning, transfer and memory </a:t>
            </a:r>
            <a:r>
              <a:rPr lang="en-US" sz="1900" i="0" dirty="0" smtClean="0">
                <a:solidFill>
                  <a:schemeClr val="tx1"/>
                </a:solidFill>
                <a:hlinkClick r:id="rId11"/>
              </a:rPr>
              <a:t>networks</a:t>
            </a:r>
            <a:r>
              <a:rPr lang="en-US" sz="1900" i="0" dirty="0">
                <a:solidFill>
                  <a:schemeClr val="tx1"/>
                </a:solidFill>
              </a:rPr>
              <a:t>, </a:t>
            </a:r>
            <a:r>
              <a:rPr lang="en-US" sz="1900" i="0" dirty="0" smtClean="0">
                <a:solidFill>
                  <a:schemeClr val="tx1"/>
                </a:solidFill>
              </a:rPr>
              <a:t>2015</a:t>
            </a:r>
          </a:p>
          <a:p>
            <a:pPr marL="384048" lvl="1">
              <a:lnSpc>
                <a:spcPct val="100000"/>
              </a:lnSpc>
              <a:spcBef>
                <a:spcPts val="200"/>
              </a:spcBef>
              <a:buFont typeface="Franklin Gothic Book" panose="020B0503020102020204" pitchFamily="34" charset="0"/>
              <a:buChar char="■"/>
            </a:pPr>
            <a:r>
              <a:rPr lang="en-US" sz="1900" dirty="0" err="1" smtClean="0">
                <a:solidFill>
                  <a:schemeClr val="tx1"/>
                </a:solidFill>
              </a:rPr>
              <a:t>Jagannatha</a:t>
            </a:r>
            <a:r>
              <a:rPr lang="en-US" sz="1900" dirty="0" smtClean="0">
                <a:solidFill>
                  <a:schemeClr val="tx1"/>
                </a:solidFill>
              </a:rPr>
              <a:t> </a:t>
            </a:r>
            <a:r>
              <a:rPr lang="en-US" sz="1900" dirty="0">
                <a:solidFill>
                  <a:schemeClr val="tx1"/>
                </a:solidFill>
              </a:rPr>
              <a:t>Rao, Wang, Cottrell, </a:t>
            </a:r>
            <a:r>
              <a:rPr lang="en-US" sz="1900" dirty="0">
                <a:solidFill>
                  <a:schemeClr val="tx1"/>
                </a:solidFill>
                <a:hlinkClick r:id="rId12"/>
              </a:rPr>
              <a:t>A Deep Siamese Neural Network Learns the Human-Perceived Similarity Structure of Facial Expressions Without Explicit </a:t>
            </a:r>
            <a:r>
              <a:rPr lang="en-US" sz="1900" dirty="0" smtClean="0">
                <a:solidFill>
                  <a:schemeClr val="tx1"/>
                </a:solidFill>
                <a:hlinkClick r:id="rId12"/>
              </a:rPr>
              <a:t>Categories</a:t>
            </a:r>
            <a:r>
              <a:rPr lang="en-US" sz="1900" dirty="0" smtClean="0">
                <a:solidFill>
                  <a:schemeClr val="tx1"/>
                </a:solidFill>
              </a:rPr>
              <a:t>, 2011</a:t>
            </a:r>
          </a:p>
          <a:p>
            <a:pPr marL="384048" lvl="1">
              <a:lnSpc>
                <a:spcPct val="100000"/>
              </a:lnSpc>
              <a:spcBef>
                <a:spcPts val="200"/>
              </a:spcBef>
              <a:buFont typeface="Franklin Gothic Book" panose="020B0503020102020204" pitchFamily="34" charset="0"/>
              <a:buChar char="■"/>
            </a:pPr>
            <a:r>
              <a:rPr lang="en-US" sz="1900" dirty="0">
                <a:solidFill>
                  <a:schemeClr val="tx1"/>
                </a:solidFill>
              </a:rPr>
              <a:t>Hoffer, </a:t>
            </a:r>
            <a:r>
              <a:rPr lang="en-US" sz="1900" dirty="0" err="1">
                <a:solidFill>
                  <a:schemeClr val="tx1"/>
                </a:solidFill>
              </a:rPr>
              <a:t>Ailon</a:t>
            </a:r>
            <a:r>
              <a:rPr lang="en-US" sz="1900" dirty="0">
                <a:solidFill>
                  <a:schemeClr val="tx1"/>
                </a:solidFill>
              </a:rPr>
              <a:t>, </a:t>
            </a:r>
            <a:r>
              <a:rPr lang="en-US" sz="1900" dirty="0">
                <a:solidFill>
                  <a:schemeClr val="tx1"/>
                </a:solidFill>
                <a:hlinkClick r:id="rId13"/>
              </a:rPr>
              <a:t>DEEP METRIC LEARNING USING TRIPLET NETWORK </a:t>
            </a:r>
            <a:r>
              <a:rPr lang="en-US" sz="1900" dirty="0">
                <a:solidFill>
                  <a:schemeClr val="tx1"/>
                </a:solidFill>
              </a:rPr>
              <a:t>, </a:t>
            </a:r>
            <a:r>
              <a:rPr lang="en-US" sz="1900" dirty="0" smtClean="0">
                <a:solidFill>
                  <a:schemeClr val="tx1"/>
                </a:solidFill>
              </a:rPr>
              <a:t>2015</a:t>
            </a:r>
          </a:p>
          <a:p>
            <a:pPr marL="384048" lvl="1">
              <a:lnSpc>
                <a:spcPct val="100000"/>
              </a:lnSpc>
              <a:spcBef>
                <a:spcPts val="200"/>
              </a:spcBef>
              <a:buFont typeface="Franklin Gothic Book" panose="020B0503020102020204" pitchFamily="34" charset="0"/>
              <a:buChar char="■"/>
            </a:pPr>
            <a:r>
              <a:rPr lang="en-US" sz="1900" dirty="0" err="1">
                <a:solidFill>
                  <a:schemeClr val="tx1"/>
                </a:solidFill>
              </a:rPr>
              <a:t>Bellet</a:t>
            </a:r>
            <a:r>
              <a:rPr lang="en-US" sz="1900" dirty="0">
                <a:solidFill>
                  <a:schemeClr val="tx1"/>
                </a:solidFill>
              </a:rPr>
              <a:t>, </a:t>
            </a:r>
            <a:r>
              <a:rPr lang="en-US" sz="1900" dirty="0" err="1">
                <a:solidFill>
                  <a:schemeClr val="tx1"/>
                </a:solidFill>
              </a:rPr>
              <a:t>Habrard</a:t>
            </a:r>
            <a:r>
              <a:rPr lang="en-US" sz="1900" dirty="0">
                <a:solidFill>
                  <a:schemeClr val="tx1"/>
                </a:solidFill>
              </a:rPr>
              <a:t>, </a:t>
            </a:r>
            <a:r>
              <a:rPr lang="en-US" sz="1900" dirty="0" err="1">
                <a:solidFill>
                  <a:schemeClr val="tx1"/>
                </a:solidFill>
              </a:rPr>
              <a:t>Sebban</a:t>
            </a:r>
            <a:r>
              <a:rPr lang="en-US" sz="1900" dirty="0">
                <a:solidFill>
                  <a:schemeClr val="tx1"/>
                </a:solidFill>
              </a:rPr>
              <a:t>, </a:t>
            </a:r>
            <a:r>
              <a:rPr lang="en-US" sz="1900" dirty="0">
                <a:solidFill>
                  <a:schemeClr val="tx1"/>
                </a:solidFill>
                <a:hlinkClick r:id="rId14"/>
              </a:rPr>
              <a:t>A survey on metric learning for feature vectors and structured data</a:t>
            </a:r>
            <a:r>
              <a:rPr lang="en-US" sz="1900" dirty="0">
                <a:solidFill>
                  <a:schemeClr val="tx1"/>
                </a:solidFill>
              </a:rPr>
              <a:t>, 2013</a:t>
            </a:r>
          </a:p>
          <a:p>
            <a:pPr marL="384048" lvl="1">
              <a:lnSpc>
                <a:spcPct val="100000"/>
              </a:lnSpc>
              <a:spcBef>
                <a:spcPts val="200"/>
              </a:spcBef>
              <a:buFont typeface="Franklin Gothic Book" panose="020B0503020102020204" pitchFamily="34" charset="0"/>
              <a:buChar char="■"/>
            </a:pPr>
            <a:endParaRPr lang="en-US" sz="1900" dirty="0">
              <a:solidFill>
                <a:schemeClr val="tx1"/>
              </a:solidFill>
            </a:endParaRPr>
          </a:p>
          <a:p>
            <a:pPr marL="384048" lvl="1">
              <a:lnSpc>
                <a:spcPct val="100000"/>
              </a:lnSpc>
              <a:spcBef>
                <a:spcPts val="200"/>
              </a:spcBef>
              <a:buFont typeface="Franklin Gothic Book" panose="020B0503020102020204" pitchFamily="34" charset="0"/>
              <a:buChar char="■"/>
            </a:pPr>
            <a:endParaRPr lang="en-US" sz="1900" i="0" dirty="0" smtClean="0">
              <a:solidFill>
                <a:schemeClr val="tx1"/>
              </a:solidFill>
            </a:endParaRPr>
          </a:p>
          <a:p>
            <a:pPr marL="384048" lvl="1">
              <a:lnSpc>
                <a:spcPct val="100000"/>
              </a:lnSpc>
              <a:spcBef>
                <a:spcPts val="200"/>
              </a:spcBef>
              <a:buFont typeface="Franklin Gothic Book" panose="020B0503020102020204" pitchFamily="34" charset="0"/>
              <a:buChar char="■"/>
            </a:pPr>
            <a:endParaRPr lang="en-US" sz="1900" i="0" dirty="0">
              <a:solidFill>
                <a:schemeClr val="tx1"/>
              </a:solidFill>
            </a:endParaRPr>
          </a:p>
          <a:p>
            <a:pPr marL="384048" lvl="1">
              <a:lnSpc>
                <a:spcPct val="100000"/>
              </a:lnSpc>
              <a:spcBef>
                <a:spcPts val="200"/>
              </a:spcBef>
              <a:buFont typeface="Franklin Gothic Book" panose="020B0503020102020204" pitchFamily="34" charset="0"/>
              <a:buChar char="■"/>
            </a:pPr>
            <a:endParaRPr lang="en-US" altLang="zh-CN" sz="1900" dirty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  <a:spcBef>
                <a:spcPts val="200"/>
              </a:spcBef>
            </a:pPr>
            <a:endParaRPr lang="en-US" sz="1900" dirty="0" smtClean="0">
              <a:solidFill>
                <a:schemeClr val="tx1"/>
              </a:solidFill>
              <a:hlinkClick r:id="rId4"/>
            </a:endParaRPr>
          </a:p>
        </p:txBody>
      </p:sp>
    </p:spTree>
    <p:extLst>
      <p:ext uri="{BB962C8B-B14F-4D97-AF65-F5344CB8AC3E}">
        <p14:creationId xmlns:p14="http://schemas.microsoft.com/office/powerpoint/2010/main" val="995483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1803045"/>
          </a:xfrm>
        </p:spPr>
        <p:txBody>
          <a:bodyPr/>
          <a:lstStyle/>
          <a:p>
            <a:r>
              <a:rPr lang="en-US" sz="6000" dirty="0" smtClean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Thanks</a:t>
            </a:r>
            <a:r>
              <a:rPr lang="en-US" sz="8000" dirty="0" smtClean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!</a:t>
            </a:r>
            <a:endParaRPr lang="en-US" sz="6000" dirty="0">
              <a:solidFill>
                <a:schemeClr val="tx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5" y="4214696"/>
            <a:ext cx="6831673" cy="1086237"/>
          </a:xfrm>
        </p:spPr>
        <p:txBody>
          <a:bodyPr/>
          <a:lstStyle/>
          <a:p>
            <a:r>
              <a:rPr lang="en-US" b="1" dirty="0" smtClean="0">
                <a:latin typeface="Aharoni" panose="02010803020104030203" pitchFamily="2" charset="-79"/>
                <a:cs typeface="Aharoni" panose="02010803020104030203" pitchFamily="2" charset="-79"/>
              </a:rPr>
              <a:t>Keren Ofek</a:t>
            </a:r>
            <a:endParaRPr lang="en-US" b="1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630387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858932"/>
            <a:ext cx="10073148" cy="14859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Which Distance Metric to choose?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/>
              <p:cNvSpPr>
                <a:spLocks noGrp="1"/>
              </p:cNvSpPr>
              <p:nvPr>
                <p:ph idx="1"/>
              </p:nvPr>
            </p:nvSpPr>
            <p:spPr>
              <a:xfrm>
                <a:off x="1371600" y="1839558"/>
                <a:ext cx="4512833" cy="4808130"/>
              </a:xfrm>
            </p:spPr>
            <p:txBody>
              <a:bodyPr>
                <a:normAutofit/>
              </a:bodyPr>
              <a:lstStyle/>
              <a:p>
                <a:r>
                  <a:rPr lang="en-US" sz="2800" b="1" dirty="0" smtClean="0"/>
                  <a:t>Pre-defined Metrics</a:t>
                </a:r>
              </a:p>
              <a:p>
                <a:pPr marL="0" indent="0">
                  <a:buNone/>
                </a:pPr>
                <a:r>
                  <a:rPr lang="en-US" sz="2800" dirty="0">
                    <a:solidFill>
                      <a:schemeClr val="tx1"/>
                    </a:solidFill>
                  </a:rPr>
                  <a:t>Metrics which are fully specified without the knowledge of data</a:t>
                </a:r>
                <a:r>
                  <a:rPr lang="en-US" sz="2800" dirty="0" smtClean="0">
                    <a:solidFill>
                      <a:schemeClr val="tx1"/>
                    </a:solidFill>
                  </a:rPr>
                  <a:t>.</a:t>
                </a:r>
              </a:p>
              <a:p>
                <a:pPr marL="0" indent="0">
                  <a:buNone/>
                </a:pPr>
                <a:endParaRPr lang="en-US" sz="2800" b="1" dirty="0">
                  <a:solidFill>
                    <a:schemeClr val="tx1"/>
                  </a:solidFill>
                </a:endParaRPr>
              </a:p>
              <a:p>
                <a:pPr marL="0" lvl="0" indent="0">
                  <a:buNone/>
                </a:pPr>
                <a:r>
                  <a:rPr lang="en-US" sz="2800" dirty="0" smtClean="0">
                    <a:solidFill>
                      <a:schemeClr val="tx1"/>
                    </a:solidFill>
                  </a:rPr>
                  <a:t>E.g</a:t>
                </a:r>
                <a:r>
                  <a:rPr lang="en-US" sz="2800" dirty="0">
                    <a:solidFill>
                      <a:schemeClr val="tx1"/>
                    </a:solidFill>
                  </a:rPr>
                  <a:t>. Euclidian </a:t>
                </a:r>
                <a:r>
                  <a:rPr lang="en-US" sz="2800" dirty="0" smtClean="0">
                    <a:solidFill>
                      <a:schemeClr val="tx1"/>
                    </a:solidFill>
                  </a:rPr>
                  <a:t>Distance</a:t>
                </a:r>
                <a:r>
                  <a:rPr lang="en-US" sz="2800" dirty="0" smtClean="0">
                    <a:solidFill>
                      <a:schemeClr val="tx1"/>
                    </a:solidFill>
                  </a:rPr>
                  <a:t>:</a:t>
                </a:r>
              </a:p>
              <a:p>
                <a:pPr marL="0" lvl="0" indent="0">
                  <a:buNone/>
                </a:pPr>
                <a:r>
                  <a:rPr lang="en-US" sz="2800" dirty="0" smtClean="0">
                    <a:solidFill>
                      <a:schemeClr val="tx1"/>
                    </a:solidFill>
                  </a:rPr>
                  <a:t> </a:t>
                </a:r>
                <a:r>
                  <a:rPr lang="en-US" sz="2800" b="1" dirty="0" smtClean="0">
                    <a:solidFill>
                      <a:schemeClr val="accent6">
                        <a:lumMod val="75000"/>
                      </a:schemeClr>
                    </a:solidFill>
                  </a:rPr>
                  <a:t>f(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en-US" sz="2800" b="1" i="1" dirty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b="1" i="1" dirty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acc>
                  </m:oMath>
                </a14:m>
                <a:r>
                  <a:rPr lang="en-US" sz="2800" b="1" dirty="0">
                    <a:solidFill>
                      <a:schemeClr val="accent6">
                        <a:lumMod val="75000"/>
                      </a:schemeClr>
                    </a:solidFill>
                  </a:rPr>
                  <a:t> </a:t>
                </a:r>
                <a:r>
                  <a:rPr lang="en-US" sz="2800" b="1" dirty="0" smtClean="0">
                    <a:solidFill>
                      <a:schemeClr val="accent6">
                        <a:lumMod val="75000"/>
                      </a:schemeClr>
                    </a:solidFill>
                  </a:rPr>
                  <a:t>,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en-US" sz="2800" b="1" i="1" dirty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b="1" i="1" dirty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acc>
                  </m:oMath>
                </a14:m>
                <a:r>
                  <a:rPr lang="en-US" sz="2800" b="1" dirty="0" smtClean="0">
                    <a:solidFill>
                      <a:schemeClr val="accent6">
                        <a:lumMod val="75000"/>
                      </a:schemeClr>
                    </a:solidFill>
                  </a:rPr>
                  <a:t>)=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800" b="1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sz="2800" b="1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sz="2800" b="1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  <m:sup/>
                          <m:e>
                            <m:sSup>
                              <m:sSupPr>
                                <m:ctrlPr>
                                  <a:rPr lang="en-US" sz="2800" b="1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2800" b="1" i="1">
                                        <a:solidFill>
                                          <a:schemeClr val="accent6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800" b="1" i="1">
                                            <a:solidFill>
                                              <a:schemeClr val="accent6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800" b="1" i="1">
                                            <a:solidFill>
                                              <a:schemeClr val="accent6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sz="2800" b="1" i="1">
                                            <a:solidFill>
                                              <a:schemeClr val="accent6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𝒊</m:t>
                                        </m:r>
                                      </m:sub>
                                    </m:sSub>
                                    <m:r>
                                      <a:rPr lang="en-US" sz="2800" b="1" i="1">
                                        <a:solidFill>
                                          <a:schemeClr val="accent6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sz="2800" b="1" i="1">
                                            <a:solidFill>
                                              <a:schemeClr val="accent6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800" b="1" i="1">
                                            <a:solidFill>
                                              <a:schemeClr val="accent6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𝒚</m:t>
                                        </m:r>
                                      </m:e>
                                      <m:sub>
                                        <m:r>
                                          <a:rPr lang="en-US" sz="2800" b="1" i="1">
                                            <a:solidFill>
                                              <a:schemeClr val="accent6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𝒊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sz="2800" b="1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p>
                            </m:sSup>
                          </m:e>
                        </m:nary>
                      </m:e>
                    </m:rad>
                  </m:oMath>
                </a14:m>
                <a:endParaRPr lang="en-US" sz="2800" b="1" dirty="0" smtClean="0">
                  <a:solidFill>
                    <a:schemeClr val="accent6">
                      <a:lumMod val="75000"/>
                    </a:schemeClr>
                  </a:solidFill>
                </a:endParaRPr>
              </a:p>
              <a:p>
                <a:pPr marL="0" lvl="0" indent="0" algn="ctr">
                  <a:buNone/>
                </a:pPr>
                <a:endParaRPr lang="en-US" sz="2800" b="1" dirty="0"/>
              </a:p>
              <a:p>
                <a:pPr marL="0" indent="0">
                  <a:buNone/>
                </a:pPr>
                <a:endParaRPr lang="en-US" sz="2800" b="1" dirty="0">
                  <a:solidFill>
                    <a:schemeClr val="tx1"/>
                  </a:solidFill>
                </a:endParaRPr>
              </a:p>
              <a:p>
                <a:endParaRPr lang="en-US" sz="2800" dirty="0"/>
              </a:p>
            </p:txBody>
          </p:sp>
        </mc:Choice>
        <mc:Fallback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71600" y="1839558"/>
                <a:ext cx="4512833" cy="4808130"/>
              </a:xfrm>
              <a:blipFill>
                <a:blip r:embed="rId3"/>
                <a:stretch>
                  <a:fillRect l="-2703" t="-19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Connector 5"/>
          <p:cNvCxnSpPr/>
          <p:nvPr/>
        </p:nvCxnSpPr>
        <p:spPr>
          <a:xfrm>
            <a:off x="6078071" y="1839558"/>
            <a:ext cx="0" cy="45827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3"/>
          <p:cNvSpPr txBox="1">
            <a:spLocks/>
          </p:cNvSpPr>
          <p:nvPr/>
        </p:nvSpPr>
        <p:spPr>
          <a:xfrm>
            <a:off x="6504993" y="1839558"/>
            <a:ext cx="4939755" cy="44052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 smtClean="0"/>
              <a:t>Learned Metrics</a:t>
            </a:r>
          </a:p>
          <a:p>
            <a:pPr marL="0" lvl="0" indent="0">
              <a:spcBef>
                <a:spcPct val="20000"/>
              </a:spcBef>
              <a:buNone/>
            </a:pPr>
            <a:r>
              <a:rPr lang="en-US" sz="2800" dirty="0">
                <a:solidFill>
                  <a:schemeClr val="tx1"/>
                </a:solidFill>
              </a:rPr>
              <a:t>Metrics which can only be defined with the </a:t>
            </a:r>
            <a:r>
              <a:rPr lang="en-US" sz="2800" b="1" dirty="0">
                <a:solidFill>
                  <a:schemeClr val="tx1"/>
                </a:solidFill>
              </a:rPr>
              <a:t>knowledge</a:t>
            </a:r>
            <a:r>
              <a:rPr lang="en-US" sz="2800" dirty="0">
                <a:solidFill>
                  <a:schemeClr val="tx1"/>
                </a:solidFill>
              </a:rPr>
              <a:t> of the </a:t>
            </a:r>
            <a:r>
              <a:rPr lang="en-US" sz="2800" b="1" dirty="0" smtClean="0">
                <a:solidFill>
                  <a:schemeClr val="tx1"/>
                </a:solidFill>
              </a:rPr>
              <a:t>data</a:t>
            </a:r>
            <a:r>
              <a:rPr lang="en-US" sz="2800" dirty="0" smtClean="0">
                <a:solidFill>
                  <a:schemeClr val="tx1"/>
                </a:solidFill>
              </a:rPr>
              <a:t>:</a:t>
            </a:r>
          </a:p>
          <a:p>
            <a:pPr marL="0" lvl="0" indent="0">
              <a:spcBef>
                <a:spcPct val="20000"/>
              </a:spcBef>
              <a:buNone/>
            </a:pPr>
            <a:endParaRPr lang="en-US" sz="2800" dirty="0">
              <a:solidFill>
                <a:schemeClr val="tx1"/>
              </a:solidFill>
            </a:endParaRPr>
          </a:p>
          <a:p>
            <a:pPr>
              <a:spcBef>
                <a:spcPct val="20000"/>
              </a:spcBef>
            </a:pPr>
            <a:r>
              <a:rPr lang="en-US" sz="2800" dirty="0" smtClean="0">
                <a:solidFill>
                  <a:schemeClr val="tx1"/>
                </a:solidFill>
              </a:rPr>
              <a:t>Un-Supervised Learning </a:t>
            </a:r>
          </a:p>
          <a:p>
            <a:pPr marL="987552" lvl="2" indent="0">
              <a:spcBef>
                <a:spcPct val="20000"/>
              </a:spcBef>
              <a:buNone/>
            </a:pPr>
            <a:r>
              <a:rPr lang="en-US" sz="2600" dirty="0" smtClean="0">
                <a:solidFill>
                  <a:schemeClr val="tx1"/>
                </a:solidFill>
              </a:rPr>
              <a:t>	Or		</a:t>
            </a:r>
          </a:p>
          <a:p>
            <a:pPr>
              <a:spcBef>
                <a:spcPct val="20000"/>
              </a:spcBef>
            </a:pPr>
            <a:r>
              <a:rPr lang="en-US" sz="2800" dirty="0">
                <a:solidFill>
                  <a:schemeClr val="tx1"/>
                </a:solidFill>
              </a:rPr>
              <a:t>Supervised Learning </a:t>
            </a:r>
            <a:endParaRPr lang="en-US" sz="2800" dirty="0" smtClean="0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809744" y="6461939"/>
            <a:ext cx="73013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Based 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</a:rPr>
              <a:t>on slide from: February-16 Lecture 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http://slazebni.cs.illinois.edu/spring17/</a:t>
            </a:r>
            <a:endParaRPr 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9716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51816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Un-supervised </a:t>
            </a:r>
            <a:r>
              <a:rPr lang="en-US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distance metric: </a:t>
            </a:r>
            <a:r>
              <a:rPr lang="en-US" dirty="0" smtClean="0">
                <a:solidFill>
                  <a:schemeClr val="tx1"/>
                </a:solidFill>
              </a:rPr>
              <a:t>:</a:t>
            </a:r>
            <a:br>
              <a:rPr lang="en-US" dirty="0" smtClean="0">
                <a:solidFill>
                  <a:schemeClr val="tx1"/>
                </a:solidFill>
              </a:rPr>
            </a:br>
            <a:r>
              <a:rPr lang="en-US" sz="3200" b="1" dirty="0" err="1">
                <a:solidFill>
                  <a:schemeClr val="tx1"/>
                </a:solidFill>
              </a:rPr>
              <a:t>Mahalanobis</a:t>
            </a:r>
            <a:r>
              <a:rPr lang="en-US" sz="3200" b="1" dirty="0">
                <a:solidFill>
                  <a:schemeClr val="tx1"/>
                </a:solidFill>
              </a:rPr>
              <a:t> </a:t>
            </a:r>
            <a:r>
              <a:rPr lang="en-US" sz="3200" b="1" dirty="0" smtClean="0">
                <a:solidFill>
                  <a:schemeClr val="tx1"/>
                </a:solidFill>
              </a:rPr>
              <a:t>Distance :   </a:t>
            </a:r>
            <a:r>
              <a:rPr lang="en-US" sz="3600" dirty="0" smtClean="0">
                <a:solidFill>
                  <a:schemeClr val="tx1"/>
                </a:solidFill>
              </a:rPr>
              <a:t>f(</a:t>
            </a:r>
            <a:r>
              <a:rPr lang="en-US" sz="3600" b="1" dirty="0" smtClean="0">
                <a:solidFill>
                  <a:schemeClr val="tx1"/>
                </a:solidFill>
              </a:rPr>
              <a:t>x</a:t>
            </a:r>
            <a:r>
              <a:rPr lang="en-US" sz="3600" dirty="0">
                <a:solidFill>
                  <a:schemeClr val="tx1"/>
                </a:solidFill>
              </a:rPr>
              <a:t>, </a:t>
            </a:r>
            <a:r>
              <a:rPr lang="en-US" sz="3600" b="1" dirty="0">
                <a:solidFill>
                  <a:schemeClr val="tx1"/>
                </a:solidFill>
              </a:rPr>
              <a:t>y</a:t>
            </a:r>
            <a:r>
              <a:rPr lang="en-US" sz="3600" dirty="0">
                <a:solidFill>
                  <a:schemeClr val="tx1"/>
                </a:solidFill>
              </a:rPr>
              <a:t>) = (</a:t>
            </a:r>
            <a:r>
              <a:rPr lang="en-US" sz="3600" b="1" dirty="0">
                <a:solidFill>
                  <a:schemeClr val="tx1"/>
                </a:solidFill>
              </a:rPr>
              <a:t>x</a:t>
            </a:r>
            <a:r>
              <a:rPr lang="en-US" sz="3600" dirty="0">
                <a:solidFill>
                  <a:schemeClr val="tx1"/>
                </a:solidFill>
              </a:rPr>
              <a:t> - </a:t>
            </a:r>
            <a:r>
              <a:rPr lang="en-US" sz="3600" b="1" dirty="0">
                <a:solidFill>
                  <a:schemeClr val="tx1"/>
                </a:solidFill>
              </a:rPr>
              <a:t>y</a:t>
            </a:r>
            <a:r>
              <a:rPr lang="en-US" sz="3600" dirty="0">
                <a:solidFill>
                  <a:schemeClr val="tx1"/>
                </a:solidFill>
              </a:rPr>
              <a:t>)</a:t>
            </a:r>
            <a:r>
              <a:rPr lang="en-US" sz="3600" baseline="30000" dirty="0">
                <a:solidFill>
                  <a:schemeClr val="tx1"/>
                </a:solidFill>
              </a:rPr>
              <a:t> T</a:t>
            </a:r>
            <a:r>
              <a:rPr lang="en-US" sz="3600" b="1" dirty="0">
                <a:solidFill>
                  <a:schemeClr val="tx1"/>
                </a:solidFill>
              </a:rPr>
              <a:t>∑</a:t>
            </a:r>
            <a:r>
              <a:rPr lang="en-US" sz="3600" baseline="30000" dirty="0">
                <a:solidFill>
                  <a:schemeClr val="tx1"/>
                </a:solidFill>
              </a:rPr>
              <a:t>-1</a:t>
            </a:r>
            <a:r>
              <a:rPr lang="en-US" sz="3600" dirty="0">
                <a:solidFill>
                  <a:schemeClr val="tx1"/>
                </a:solidFill>
              </a:rPr>
              <a:t>(</a:t>
            </a:r>
            <a:r>
              <a:rPr lang="en-US" sz="3600" b="1" dirty="0">
                <a:solidFill>
                  <a:schemeClr val="tx1"/>
                </a:solidFill>
              </a:rPr>
              <a:t>x</a:t>
            </a:r>
            <a:r>
              <a:rPr lang="en-US" sz="3600" dirty="0">
                <a:solidFill>
                  <a:schemeClr val="tx1"/>
                </a:solidFill>
              </a:rPr>
              <a:t> - </a:t>
            </a:r>
            <a:r>
              <a:rPr lang="en-US" sz="3600" b="1" dirty="0">
                <a:solidFill>
                  <a:schemeClr val="tx1"/>
                </a:solidFill>
              </a:rPr>
              <a:t>y</a:t>
            </a:r>
            <a:r>
              <a:rPr lang="en-US" sz="3600" dirty="0" smtClean="0">
                <a:solidFill>
                  <a:schemeClr val="tx1"/>
                </a:solidFill>
              </a:rPr>
              <a:t>)</a:t>
            </a:r>
            <a:r>
              <a:rPr lang="en-US" dirty="0" smtClean="0">
                <a:solidFill>
                  <a:schemeClr val="tx1"/>
                </a:solidFill>
              </a:rPr>
              <a:t/>
            </a:r>
            <a:br>
              <a:rPr lang="en-US" dirty="0" smtClean="0">
                <a:solidFill>
                  <a:schemeClr val="tx1"/>
                </a:solidFill>
              </a:rPr>
            </a:br>
            <a:r>
              <a:rPr lang="en-US" dirty="0" smtClean="0">
                <a:solidFill>
                  <a:schemeClr val="tx1"/>
                </a:solidFill>
              </a:rPr>
              <a:t/>
            </a:r>
            <a:br>
              <a:rPr lang="en-US" dirty="0" smtClean="0">
                <a:solidFill>
                  <a:schemeClr val="tx1"/>
                </a:solidFill>
              </a:rPr>
            </a:br>
            <a:r>
              <a:rPr lang="en-US" sz="4000" dirty="0" smtClean="0">
                <a:solidFill>
                  <a:schemeClr val="tx1"/>
                </a:solidFill>
              </a:rPr>
              <a:t>where </a:t>
            </a:r>
            <a:r>
              <a:rPr lang="en-US" sz="4000" b="1" dirty="0">
                <a:solidFill>
                  <a:schemeClr val="tx1"/>
                </a:solidFill>
              </a:rPr>
              <a:t>∑</a:t>
            </a:r>
            <a:r>
              <a:rPr lang="en-US" sz="4000" dirty="0">
                <a:solidFill>
                  <a:schemeClr val="tx1"/>
                </a:solidFill>
              </a:rPr>
              <a:t> is the </a:t>
            </a:r>
            <a:r>
              <a:rPr lang="en-US" sz="4000" dirty="0" smtClean="0">
                <a:solidFill>
                  <a:schemeClr val="tx1"/>
                </a:solidFill>
              </a:rPr>
              <a:t/>
            </a:r>
            <a:br>
              <a:rPr lang="en-US" sz="4000" dirty="0" smtClean="0">
                <a:solidFill>
                  <a:schemeClr val="tx1"/>
                </a:solidFill>
              </a:rPr>
            </a:br>
            <a:r>
              <a:rPr lang="en-US" sz="4000" dirty="0" smtClean="0">
                <a:solidFill>
                  <a:schemeClr val="tx1"/>
                </a:solidFill>
              </a:rPr>
              <a:t>mean-subtracted </a:t>
            </a:r>
            <a:br>
              <a:rPr lang="en-US" sz="4000" dirty="0" smtClean="0">
                <a:solidFill>
                  <a:schemeClr val="tx1"/>
                </a:solidFill>
              </a:rPr>
            </a:br>
            <a:r>
              <a:rPr lang="en-US" sz="4000" dirty="0" smtClean="0">
                <a:solidFill>
                  <a:schemeClr val="tx1"/>
                </a:solidFill>
              </a:rPr>
              <a:t>covariance </a:t>
            </a:r>
            <a:r>
              <a:rPr lang="en-US" sz="4000" dirty="0">
                <a:solidFill>
                  <a:schemeClr val="tx1"/>
                </a:solidFill>
              </a:rPr>
              <a:t>matrix </a:t>
            </a:r>
            <a:r>
              <a:rPr lang="en-US" sz="4000" dirty="0" smtClean="0">
                <a:solidFill>
                  <a:schemeClr val="tx1"/>
                </a:solidFill>
              </a:rPr>
              <a:t/>
            </a:r>
            <a:br>
              <a:rPr lang="en-US" sz="4000" dirty="0" smtClean="0">
                <a:solidFill>
                  <a:schemeClr val="tx1"/>
                </a:solidFill>
              </a:rPr>
            </a:br>
            <a:r>
              <a:rPr lang="en-US" sz="4000" dirty="0" smtClean="0">
                <a:solidFill>
                  <a:schemeClr val="tx1"/>
                </a:solidFill>
              </a:rPr>
              <a:t>of </a:t>
            </a:r>
            <a:r>
              <a:rPr lang="en-US" sz="4000" dirty="0">
                <a:solidFill>
                  <a:schemeClr val="tx1"/>
                </a:solidFill>
              </a:rPr>
              <a:t>all data points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074" name="Picture 2" descr="Euclidean distance and Mahalanobis distance.Â 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2790" y="2054315"/>
            <a:ext cx="6144641" cy="4803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val 4"/>
          <p:cNvSpPr/>
          <p:nvPr/>
        </p:nvSpPr>
        <p:spPr>
          <a:xfrm>
            <a:off x="6437376" y="4114800"/>
            <a:ext cx="2414016" cy="2450592"/>
          </a:xfrm>
          <a:prstGeom prst="ellipse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 flipH="1">
            <a:off x="9573768" y="3410712"/>
            <a:ext cx="292608" cy="292072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Oval 5"/>
          <p:cNvSpPr/>
          <p:nvPr/>
        </p:nvSpPr>
        <p:spPr>
          <a:xfrm rot="1370950">
            <a:off x="5918339" y="4917534"/>
            <a:ext cx="3451270" cy="859536"/>
          </a:xfrm>
          <a:prstGeom prst="ellipse">
            <a:avLst/>
          </a:prstGeom>
          <a:noFill/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 flipH="1">
            <a:off x="9313161" y="2600642"/>
            <a:ext cx="553213" cy="338060"/>
          </a:xfrm>
          <a:prstGeom prst="ellipse">
            <a:avLst/>
          </a:pr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18627" y="6198322"/>
            <a:ext cx="46185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 smtClean="0">
                <a:solidFill>
                  <a:schemeClr val="bg1">
                    <a:lumMod val="50000"/>
                  </a:schemeClr>
                </a:solidFill>
                <a:hlinkClick r:id="rId4"/>
              </a:rPr>
              <a:t>From: Gene 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hlinkClick r:id="rId4"/>
              </a:rPr>
              <a:t>expression data clustering and visualization based on a binary hierarchical clustering framework</a:t>
            </a:r>
            <a:endParaRPr lang="en-US" sz="1400" i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08649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Un-supervised </a:t>
            </a:r>
            <a:r>
              <a:rPr lang="en-US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distance metric:</a:t>
            </a:r>
            <a:endParaRPr lang="en-US" dirty="0">
              <a:solidFill>
                <a:schemeClr val="tx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1333041"/>
            <a:ext cx="9601200" cy="5244029"/>
          </a:xfrm>
        </p:spPr>
        <p:txBody>
          <a:bodyPr>
            <a:normAutofit/>
          </a:bodyPr>
          <a:lstStyle/>
          <a:p>
            <a:pPr marL="342900" lvl="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2-step procedure:</a:t>
            </a:r>
          </a:p>
          <a:p>
            <a:pPr marL="800100" lvl="1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en-US" sz="2800" i="0" dirty="0">
                <a:solidFill>
                  <a:schemeClr val="tx1"/>
                </a:solidFill>
              </a:rPr>
              <a:t>Apply some </a:t>
            </a:r>
            <a:r>
              <a:rPr lang="en-US" sz="2800" b="1" i="0" dirty="0">
                <a:solidFill>
                  <a:schemeClr val="tx1"/>
                </a:solidFill>
              </a:rPr>
              <a:t>supervised</a:t>
            </a:r>
            <a:r>
              <a:rPr lang="en-US" sz="2800" i="0" dirty="0">
                <a:solidFill>
                  <a:schemeClr val="tx1"/>
                </a:solidFill>
              </a:rPr>
              <a:t> domain </a:t>
            </a:r>
            <a:r>
              <a:rPr lang="en-US" sz="2800" i="0" dirty="0" smtClean="0">
                <a:solidFill>
                  <a:schemeClr val="tx1"/>
                </a:solidFill>
              </a:rPr>
              <a:t>transform:</a:t>
            </a:r>
          </a:p>
          <a:p>
            <a:pPr marL="457200" lvl="1" indent="0">
              <a:spcBef>
                <a:spcPct val="20000"/>
              </a:spcBef>
              <a:buNone/>
            </a:pPr>
            <a:endParaRPr lang="en-US" sz="2800" dirty="0" smtClean="0">
              <a:solidFill>
                <a:schemeClr val="tx1"/>
              </a:solidFill>
            </a:endParaRPr>
          </a:p>
          <a:p>
            <a:pPr marL="457200" lvl="1" indent="0">
              <a:spcBef>
                <a:spcPct val="20000"/>
              </a:spcBef>
              <a:buNone/>
            </a:pPr>
            <a:endParaRPr lang="en-US" sz="2800" dirty="0">
              <a:solidFill>
                <a:schemeClr val="tx1"/>
              </a:solidFill>
            </a:endParaRPr>
          </a:p>
          <a:p>
            <a:pPr marL="457200" lvl="1" indent="0">
              <a:spcBef>
                <a:spcPct val="20000"/>
              </a:spcBef>
              <a:buNone/>
            </a:pPr>
            <a:endParaRPr lang="en-US" sz="2800" dirty="0" smtClean="0">
              <a:solidFill>
                <a:schemeClr val="tx1"/>
              </a:solidFill>
            </a:endParaRPr>
          </a:p>
          <a:p>
            <a:pPr marL="457200" lvl="1" indent="0">
              <a:spcBef>
                <a:spcPct val="20000"/>
              </a:spcBef>
              <a:buNone/>
            </a:pPr>
            <a:endParaRPr lang="en-US" sz="2800" dirty="0">
              <a:solidFill>
                <a:schemeClr val="tx1"/>
              </a:solidFill>
            </a:endParaRPr>
          </a:p>
          <a:p>
            <a:pPr marL="800100" lvl="1" indent="-342900">
              <a:spcBef>
                <a:spcPct val="20000"/>
              </a:spcBef>
              <a:buFont typeface="Arial" pitchFamily="34" charset="0"/>
              <a:buChar char="•"/>
            </a:pPr>
            <a:endParaRPr lang="en-US" sz="2800" dirty="0" smtClean="0">
              <a:solidFill>
                <a:schemeClr val="tx1"/>
              </a:solidFill>
            </a:endParaRPr>
          </a:p>
          <a:p>
            <a:pPr marL="800100" lvl="1" indent="-342900">
              <a:spcBef>
                <a:spcPct val="20000"/>
              </a:spcBef>
              <a:buFont typeface="Arial" pitchFamily="34" charset="0"/>
              <a:buChar char="•"/>
            </a:pPr>
            <a:endParaRPr lang="en-US" sz="1600" dirty="0" smtClean="0">
              <a:solidFill>
                <a:schemeClr val="tx1"/>
              </a:solidFill>
            </a:endParaRPr>
          </a:p>
          <a:p>
            <a:pPr marL="800100" lvl="1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en-US" sz="2800" i="0" dirty="0" smtClean="0">
                <a:solidFill>
                  <a:schemeClr val="tx1"/>
                </a:solidFill>
              </a:rPr>
              <a:t>Then </a:t>
            </a:r>
            <a:r>
              <a:rPr lang="en-US" sz="2800" i="0" dirty="0">
                <a:solidFill>
                  <a:schemeClr val="tx1"/>
                </a:solidFill>
              </a:rPr>
              <a:t>use one of the </a:t>
            </a:r>
            <a:r>
              <a:rPr lang="en-US" sz="2800" i="0" dirty="0" smtClean="0">
                <a:solidFill>
                  <a:schemeClr val="tx1"/>
                </a:solidFill>
              </a:rPr>
              <a:t>un-supervised </a:t>
            </a:r>
            <a:r>
              <a:rPr lang="en-US" sz="2800" i="0" dirty="0">
                <a:solidFill>
                  <a:schemeClr val="tx1"/>
                </a:solidFill>
              </a:rPr>
              <a:t>metrics for performing the mapping. </a:t>
            </a:r>
          </a:p>
          <a:p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74825" y="6392404"/>
            <a:ext cx="11382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Bellet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, A., 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Habrard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, A. and 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Sebban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A 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survey on metric learning for feature vectors and structured 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data, 2013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1851941" y="2320882"/>
            <a:ext cx="8069299" cy="2899014"/>
            <a:chOff x="1851941" y="2171700"/>
            <a:chExt cx="8069299" cy="2899014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2"/>
            <a:srcRect l="63738"/>
            <a:stretch/>
          </p:blipFill>
          <p:spPr>
            <a:xfrm>
              <a:off x="6995159" y="2178598"/>
              <a:ext cx="2926081" cy="2892116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2"/>
            <a:srcRect r="62099"/>
            <a:stretch/>
          </p:blipFill>
          <p:spPr>
            <a:xfrm>
              <a:off x="1851941" y="2171700"/>
              <a:ext cx="3058387" cy="2892116"/>
            </a:xfrm>
            <a:prstGeom prst="rect">
              <a:avLst/>
            </a:prstGeom>
          </p:spPr>
        </p:pic>
        <p:sp>
          <p:nvSpPr>
            <p:cNvPr id="8" name="Right Arrow 7"/>
            <p:cNvSpPr/>
            <p:nvPr/>
          </p:nvSpPr>
          <p:spPr>
            <a:xfrm>
              <a:off x="5230368" y="3439175"/>
              <a:ext cx="1325880" cy="374904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035342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cdn-images-1.medium.com/max/800/1*vEZE5VcjUr5RUbt_OWfR_w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3186" y="2726230"/>
            <a:ext cx="8072293" cy="3901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502316"/>
            <a:ext cx="10073148" cy="14859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Embedding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88733" y="1253283"/>
            <a:ext cx="9601200" cy="3581400"/>
          </a:xfrm>
        </p:spPr>
        <p:txBody>
          <a:bodyPr>
            <a:normAutofit/>
          </a:bodyPr>
          <a:lstStyle/>
          <a:p>
            <a:r>
              <a:rPr lang="en-US" sz="2400" dirty="0" smtClean="0">
                <a:solidFill>
                  <a:schemeClr val="tx1"/>
                </a:solidFill>
                <a:latin typeface="Franklin Gothic Book (Body)"/>
              </a:rPr>
              <a:t>The inputs are </a:t>
            </a:r>
            <a:r>
              <a:rPr lang="en-US" sz="2400" dirty="0">
                <a:solidFill>
                  <a:schemeClr val="tx1"/>
                </a:solidFill>
                <a:latin typeface="Franklin Gothic Book (Body)"/>
              </a:rPr>
              <a:t>mapped to vectors </a:t>
            </a:r>
            <a:r>
              <a:rPr lang="en-US" sz="2400" dirty="0" smtClean="0">
                <a:solidFill>
                  <a:schemeClr val="tx1"/>
                </a:solidFill>
                <a:latin typeface="Franklin Gothic Book (Body)"/>
              </a:rPr>
              <a:t>in </a:t>
            </a:r>
            <a:r>
              <a:rPr lang="en-US" sz="2400" dirty="0">
                <a:solidFill>
                  <a:schemeClr val="tx1"/>
                </a:solidFill>
                <a:latin typeface="Franklin Gothic Book (Body)"/>
              </a:rPr>
              <a:t>a low-dimensional </a:t>
            </a:r>
            <a:r>
              <a:rPr lang="en-US" sz="2400" dirty="0" smtClean="0">
                <a:solidFill>
                  <a:schemeClr val="tx1"/>
                </a:solidFill>
                <a:latin typeface="Franklin Gothic Book (Body)"/>
              </a:rPr>
              <a:t>space</a:t>
            </a:r>
          </a:p>
          <a:p>
            <a:r>
              <a:rPr lang="en-US" sz="2400" dirty="0">
                <a:solidFill>
                  <a:schemeClr val="tx1"/>
                </a:solidFill>
                <a:latin typeface="Franklin Gothic Book (Body)"/>
              </a:rPr>
              <a:t>low-dimensional </a:t>
            </a:r>
            <a:r>
              <a:rPr lang="en-US" sz="2400" dirty="0" smtClean="0">
                <a:solidFill>
                  <a:schemeClr val="tx1"/>
                </a:solidFill>
                <a:latin typeface="Franklin Gothic Book (Body)"/>
              </a:rPr>
              <a:t>space is called Target Space / Taken </a:t>
            </a:r>
            <a:r>
              <a:rPr lang="en-US" sz="2400" dirty="0" smtClean="0">
                <a:solidFill>
                  <a:schemeClr val="tx1"/>
                </a:solidFill>
                <a:latin typeface="Franklin Gothic Book (Body)"/>
              </a:rPr>
              <a:t>Space</a:t>
            </a:r>
          </a:p>
          <a:p>
            <a:r>
              <a:rPr lang="en-US" sz="2400" dirty="0" smtClean="0">
                <a:solidFill>
                  <a:schemeClr val="tx1"/>
                </a:solidFill>
                <a:latin typeface="Franklin Gothic Book (Body)"/>
              </a:rPr>
              <a:t>In the taken Space, there is insensitivity  </a:t>
            </a:r>
            <a:r>
              <a:rPr lang="en-US" sz="2400" dirty="0">
                <a:solidFill>
                  <a:schemeClr val="tx1"/>
                </a:solidFill>
                <a:latin typeface="Franklin Gothic Book (Body)"/>
              </a:rPr>
              <a:t>intra category changes, but </a:t>
            </a:r>
            <a:r>
              <a:rPr lang="en-US" sz="2400" dirty="0" smtClean="0">
                <a:solidFill>
                  <a:schemeClr val="tx1"/>
                </a:solidFill>
                <a:latin typeface="Franklin Gothic Book (Body)"/>
              </a:rPr>
              <a:t>sensitivity </a:t>
            </a:r>
            <a:r>
              <a:rPr lang="en-US" sz="2400" dirty="0">
                <a:solidFill>
                  <a:schemeClr val="tx1"/>
                </a:solidFill>
                <a:latin typeface="Franklin Gothic Book (Body)"/>
              </a:rPr>
              <a:t>to inter category </a:t>
            </a:r>
            <a:r>
              <a:rPr lang="en-US" sz="2400" dirty="0" smtClean="0">
                <a:solidFill>
                  <a:schemeClr val="tx1"/>
                </a:solidFill>
                <a:latin typeface="Franklin Gothic Book (Body)"/>
              </a:rPr>
              <a:t>changes</a:t>
            </a:r>
            <a:endParaRPr lang="en-US" sz="2400" dirty="0">
              <a:solidFill>
                <a:schemeClr val="tx1"/>
              </a:solidFill>
              <a:latin typeface="Franklin Gothic Book (Body)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971800" y="6473952"/>
            <a:ext cx="91348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https://hackernoon.com/latent-space-visualization-deep-learning-bits-2-bd09a46920df</a:t>
            </a:r>
          </a:p>
        </p:txBody>
      </p:sp>
    </p:spTree>
    <p:extLst>
      <p:ext uri="{BB962C8B-B14F-4D97-AF65-F5344CB8AC3E}">
        <p14:creationId xmlns:p14="http://schemas.microsoft.com/office/powerpoint/2010/main" val="2428732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rop">
  <a:themeElements>
    <a:clrScheme name="Custom 6">
      <a:dk1>
        <a:sysClr val="windowText" lastClr="000000"/>
      </a:dk1>
      <a:lt1>
        <a:sysClr val="window" lastClr="FFFFFF"/>
      </a:lt1>
      <a:dk2>
        <a:srgbClr val="902135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TM10001105[[fn=Crop]]</Template>
  <TotalTime>6057</TotalTime>
  <Words>2684</Words>
  <Application>Microsoft Office PowerPoint</Application>
  <PresentationFormat>Widescreen</PresentationFormat>
  <Paragraphs>393</Paragraphs>
  <Slides>52</Slides>
  <Notes>36</Notes>
  <HiddenSlides>2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62" baseType="lpstr">
      <vt:lpstr>Aharoni</vt:lpstr>
      <vt:lpstr>Arial</vt:lpstr>
      <vt:lpstr>Calibri</vt:lpstr>
      <vt:lpstr>Cambria Math</vt:lpstr>
      <vt:lpstr>Franklin Gothic Book</vt:lpstr>
      <vt:lpstr>Franklin Gothic Book (Body)</vt:lpstr>
      <vt:lpstr>Franklin Gothic Book (Headings)</vt:lpstr>
      <vt:lpstr>华文楷体</vt:lpstr>
      <vt:lpstr>Wingdings</vt:lpstr>
      <vt:lpstr>Crop</vt:lpstr>
      <vt:lpstr>ONE shot learning for recognition</vt:lpstr>
      <vt:lpstr>Today’s Agenda</vt:lpstr>
      <vt:lpstr>What is one shot learning?</vt:lpstr>
      <vt:lpstr>Similarity</vt:lpstr>
      <vt:lpstr>How can we measure similarity?</vt:lpstr>
      <vt:lpstr>Which Distance Metric to choose?</vt:lpstr>
      <vt:lpstr>Un-supervised distance metric: : Mahalanobis Distance :   f(x, y) = (x - y) T∑-1(x - y)  where ∑ is the  mean-subtracted  covariance matrix  of all data points</vt:lpstr>
      <vt:lpstr>Un-supervised distance metric:</vt:lpstr>
      <vt:lpstr>Embedding Process</vt:lpstr>
      <vt:lpstr>Linear Discriminant Analysis (LDA) </vt:lpstr>
      <vt:lpstr>Linear Discriminant Analysis (LDA) </vt:lpstr>
      <vt:lpstr>The One-Shot learning challenge</vt:lpstr>
      <vt:lpstr>Face Recognition challenges</vt:lpstr>
      <vt:lpstr>The Method - Using CNN:</vt:lpstr>
      <vt:lpstr>Energy-based models (EBM)</vt:lpstr>
      <vt:lpstr>PowerPoint Presentation</vt:lpstr>
      <vt:lpstr>Similarity Metric</vt:lpstr>
      <vt:lpstr>PowerPoint Presentation</vt:lpstr>
      <vt:lpstr>Siamese Neural Networks  One-shot Image Recognition</vt:lpstr>
      <vt:lpstr>Hinge Loss:  Positive pair</vt:lpstr>
      <vt:lpstr>Hinge Loss Negative Pair</vt:lpstr>
      <vt:lpstr>Hinge Loss Negative Pair</vt:lpstr>
      <vt:lpstr>Visualization of Learned Features</vt:lpstr>
      <vt:lpstr>Example: Omniglot dataset </vt:lpstr>
      <vt:lpstr>Omniglot dataset: classification task </vt:lpstr>
      <vt:lpstr>Omniglot dataset: Verification task </vt:lpstr>
      <vt:lpstr>PowerPoint Presentation</vt:lpstr>
      <vt:lpstr>DeepFace (Facebook, 2014)</vt:lpstr>
      <vt:lpstr>The alignment process - 'Frontalization' </vt:lpstr>
      <vt:lpstr>The alignment process - 'Frontalization' </vt:lpstr>
      <vt:lpstr>The alignment process - 'Frontalization' </vt:lpstr>
      <vt:lpstr>The alignment process - 'Frontalization ' </vt:lpstr>
      <vt:lpstr> The DeepFace architecture</vt:lpstr>
      <vt:lpstr>The training process</vt:lpstr>
      <vt:lpstr>PowerPoint Presentation</vt:lpstr>
      <vt:lpstr>Face verification</vt:lpstr>
      <vt:lpstr>Results</vt:lpstr>
      <vt:lpstr>Triplets Network</vt:lpstr>
      <vt:lpstr>PowerPoint Presentation</vt:lpstr>
      <vt:lpstr>FaceNet (Google, 2015)</vt:lpstr>
      <vt:lpstr>The training process</vt:lpstr>
      <vt:lpstr>The training process</vt:lpstr>
      <vt:lpstr>Triplets Selection </vt:lpstr>
      <vt:lpstr>PowerPoint Presentation</vt:lpstr>
      <vt:lpstr>The Model structure  (after the training)</vt:lpstr>
      <vt:lpstr>PowerPoint Presentation</vt:lpstr>
      <vt:lpstr>PowerPoint Presentation</vt:lpstr>
      <vt:lpstr>The results – New records!</vt:lpstr>
      <vt:lpstr>FaceNet – Image clustering</vt:lpstr>
      <vt:lpstr>Summary</vt:lpstr>
      <vt:lpstr>References </vt:lpstr>
      <vt:lpstr>Thanks!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Keren Ofek</dc:creator>
  <cp:lastModifiedBy>Keren Ofek</cp:lastModifiedBy>
  <cp:revision>180</cp:revision>
  <dcterms:created xsi:type="dcterms:W3CDTF">2018-05-04T14:00:17Z</dcterms:created>
  <dcterms:modified xsi:type="dcterms:W3CDTF">2018-05-13T10:24:36Z</dcterms:modified>
</cp:coreProperties>
</file>